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90" r:id="rId2"/>
    <p:sldId id="256" r:id="rId3"/>
    <p:sldId id="288" r:id="rId4"/>
    <p:sldId id="287" r:id="rId5"/>
    <p:sldId id="289" r:id="rId6"/>
    <p:sldId id="291" r:id="rId7"/>
    <p:sldId id="292" r:id="rId8"/>
    <p:sldId id="293" r:id="rId9"/>
    <p:sldId id="257" r:id="rId10"/>
    <p:sldId id="258" r:id="rId11"/>
    <p:sldId id="259" r:id="rId12"/>
    <p:sldId id="260" r:id="rId13"/>
    <p:sldId id="297" r:id="rId14"/>
    <p:sldId id="262" r:id="rId15"/>
    <p:sldId id="263" r:id="rId16"/>
    <p:sldId id="298" r:id="rId17"/>
    <p:sldId id="266" r:id="rId18"/>
    <p:sldId id="267" r:id="rId19"/>
    <p:sldId id="299" r:id="rId20"/>
    <p:sldId id="269" r:id="rId21"/>
    <p:sldId id="270" r:id="rId22"/>
    <p:sldId id="301" r:id="rId23"/>
    <p:sldId id="272" r:id="rId24"/>
    <p:sldId id="273" r:id="rId25"/>
    <p:sldId id="305" r:id="rId26"/>
    <p:sldId id="275" r:id="rId27"/>
    <p:sldId id="277" r:id="rId28"/>
    <p:sldId id="302" r:id="rId29"/>
    <p:sldId id="279" r:id="rId30"/>
    <p:sldId id="280" r:id="rId31"/>
    <p:sldId id="306" r:id="rId32"/>
    <p:sldId id="282" r:id="rId33"/>
    <p:sldId id="283" r:id="rId34"/>
    <p:sldId id="307" r:id="rId35"/>
    <p:sldId id="285" r:id="rId36"/>
    <p:sldId id="294" r:id="rId37"/>
    <p:sldId id="304" r:id="rId38"/>
    <p:sldId id="296" r:id="rId39"/>
    <p:sldId id="3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4" autoAdjust="0"/>
  </p:normalViewPr>
  <p:slideViewPr>
    <p:cSldViewPr>
      <p:cViewPr varScale="1">
        <p:scale>
          <a:sx n="104" d="100"/>
          <a:sy n="104" d="100"/>
        </p:scale>
        <p:origin x="-11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0F7B8-ACFA-4654-B925-79DC08A8AC27}" type="datetimeFigureOut">
              <a:rPr lang="en-US" smtClean="0"/>
              <a:pPr/>
              <a:t>11/5/2009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89886-6193-446F-930F-2E359387B2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89886-6193-446F-930F-2E359387B2B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E989886-6193-446F-930F-2E359387B2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0A116F6-00D8-4FD4-927A-28AB7C4061EC}" type="datetimeFigureOut">
              <a:rPr lang="en-US" smtClean="0"/>
              <a:pPr/>
              <a:t>11/5/2009</a:t>
            </a:fld>
            <a:endParaRPr lang="en-US"/>
          </a:p>
        </p:txBody>
      </p:sp>
      <p:sp>
        <p:nvSpPr>
          <p:cNvPr id="16" name="Slide Number Placeholder 15"/>
          <p:cNvSpPr>
            <a:spLocks noGrp="1"/>
          </p:cNvSpPr>
          <p:nvPr>
            <p:ph type="sldNum" sz="quarter" idx="11"/>
          </p:nvPr>
        </p:nvSpPr>
        <p:spPr/>
        <p:txBody>
          <a:bodyPr/>
          <a:lstStyle/>
          <a:p>
            <a:fld id="{E95028B6-3D91-411C-93BC-A257988662C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A116F6-00D8-4FD4-927A-28AB7C4061EC}"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28B6-3D91-411C-93BC-A257988662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A116F6-00D8-4FD4-927A-28AB7C4061EC}"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28B6-3D91-411C-93BC-A257988662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0A116F6-00D8-4FD4-927A-28AB7C4061EC}" type="datetimeFigureOut">
              <a:rPr lang="en-US" smtClean="0"/>
              <a:pPr/>
              <a:t>11/5/2009</a:t>
            </a:fld>
            <a:endParaRPr lang="en-US"/>
          </a:p>
        </p:txBody>
      </p:sp>
      <p:sp>
        <p:nvSpPr>
          <p:cNvPr id="15" name="Slide Number Placeholder 14"/>
          <p:cNvSpPr>
            <a:spLocks noGrp="1"/>
          </p:cNvSpPr>
          <p:nvPr>
            <p:ph type="sldNum" sz="quarter" idx="15"/>
          </p:nvPr>
        </p:nvSpPr>
        <p:spPr/>
        <p:txBody>
          <a:bodyPr/>
          <a:lstStyle>
            <a:lvl1pPr algn="ctr">
              <a:defRPr/>
            </a:lvl1pPr>
          </a:lstStyle>
          <a:p>
            <a:fld id="{E95028B6-3D91-411C-93BC-A257988662C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A116F6-00D8-4FD4-927A-28AB7C4061EC}" type="datetimeFigureOut">
              <a:rPr lang="en-US" smtClean="0"/>
              <a:pPr/>
              <a:t>11/5/2009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028B6-3D91-411C-93BC-A257988662C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A116F6-00D8-4FD4-927A-28AB7C4061EC}" type="datetimeFigureOut">
              <a:rPr lang="en-US" smtClean="0"/>
              <a:pPr/>
              <a:t>11/5/2009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028B6-3D91-411C-93BC-A257988662C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95028B6-3D91-411C-93BC-A257988662C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0A116F6-00D8-4FD4-927A-28AB7C4061EC}" type="datetimeFigureOut">
              <a:rPr lang="en-US" smtClean="0"/>
              <a:pPr/>
              <a:t>11/5/2009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A116F6-00D8-4FD4-927A-28AB7C4061EC}" type="datetimeFigureOut">
              <a:rPr lang="en-US" smtClean="0"/>
              <a:pPr/>
              <a:t>11/5/2009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028B6-3D91-411C-93BC-A257988662C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116F6-00D8-4FD4-927A-28AB7C4061EC}" type="datetimeFigureOut">
              <a:rPr lang="en-US" smtClean="0"/>
              <a:pPr/>
              <a:t>11/5/2009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028B6-3D91-411C-93BC-A257988662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0A116F6-00D8-4FD4-927A-28AB7C4061EC}" type="datetimeFigureOut">
              <a:rPr lang="en-US" smtClean="0"/>
              <a:pPr/>
              <a:t>11/5/2009</a:t>
            </a:fld>
            <a:endParaRPr lang="en-US"/>
          </a:p>
        </p:txBody>
      </p:sp>
      <p:sp>
        <p:nvSpPr>
          <p:cNvPr id="9" name="Slide Number Placeholder 8"/>
          <p:cNvSpPr>
            <a:spLocks noGrp="1"/>
          </p:cNvSpPr>
          <p:nvPr>
            <p:ph type="sldNum" sz="quarter" idx="15"/>
          </p:nvPr>
        </p:nvSpPr>
        <p:spPr/>
        <p:txBody>
          <a:bodyPr/>
          <a:lstStyle/>
          <a:p>
            <a:fld id="{E95028B6-3D91-411C-93BC-A257988662C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0A116F6-00D8-4FD4-927A-28AB7C4061EC}" type="datetimeFigureOut">
              <a:rPr lang="en-US" smtClean="0"/>
              <a:pPr/>
              <a:t>11/5/2009</a:t>
            </a:fld>
            <a:endParaRPr lang="en-US"/>
          </a:p>
        </p:txBody>
      </p:sp>
      <p:sp>
        <p:nvSpPr>
          <p:cNvPr id="9" name="Slide Number Placeholder 8"/>
          <p:cNvSpPr>
            <a:spLocks noGrp="1"/>
          </p:cNvSpPr>
          <p:nvPr>
            <p:ph type="sldNum" sz="quarter" idx="11"/>
          </p:nvPr>
        </p:nvSpPr>
        <p:spPr/>
        <p:txBody>
          <a:bodyPr/>
          <a:lstStyle/>
          <a:p>
            <a:fld id="{E95028B6-3D91-411C-93BC-A257988662C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0A116F6-00D8-4FD4-927A-28AB7C4061EC}" type="datetimeFigureOut">
              <a:rPr lang="en-US" smtClean="0"/>
              <a:pPr/>
              <a:t>11/5/2009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95028B6-3D91-411C-93BC-A257988662C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slide" Target="slide7.xml"/><Relationship Id="rId5" Type="http://schemas.openxmlformats.org/officeDocument/2006/relationships/slide" Target="slide4.xml"/><Relationship Id="rId15" Type="http://schemas.openxmlformats.org/officeDocument/2006/relationships/slide" Target="slide9.xml"/><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slide" Target="slide6.xm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slide" Target="slide9.xml"/><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35.xml"/></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slide" Target="slide9.xml"/><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slide" Target="slide9.xml"/><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slide" Target="slide2.xml"/><Relationship Id="rId3" Type="http://schemas.openxmlformats.org/officeDocument/2006/relationships/image" Target="../media/image33.jpeg"/><Relationship Id="rId7" Type="http://schemas.openxmlformats.org/officeDocument/2006/relationships/image" Target="../media/image36.jpeg"/><Relationship Id="rId12"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freakingnews.com/Underwater-Volcano-Pics-23887.asp" TargetMode="External"/><Relationship Id="rId11" Type="http://schemas.openxmlformats.org/officeDocument/2006/relationships/image" Target="../media/image40.jpeg"/><Relationship Id="rId5" Type="http://schemas.openxmlformats.org/officeDocument/2006/relationships/image" Target="../media/image35.jpe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slide" Target="slide9.xml"/><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jpeg"/><Relationship Id="rId11" Type="http://schemas.openxmlformats.org/officeDocument/2006/relationships/slide" Target="slide9.xml"/><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0200"/>
            <a:ext cx="9144000" cy="1323439"/>
          </a:xfrm>
          <a:prstGeom prst="rect">
            <a:avLst/>
          </a:prstGeom>
        </p:spPr>
        <p:txBody>
          <a:bodyPr wrap="square">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rPr>
              <a:t>Explore</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rPr>
              <a:t>Ecosystems</a:t>
            </a:r>
            <a:endParaRPr lang="en-US" sz="4000" b="1" dirty="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endParaRPr>
          </a:p>
        </p:txBody>
      </p:sp>
      <p:sp>
        <p:nvSpPr>
          <p:cNvPr id="6" name="Rounded Rectangle 5">
            <a:hlinkClick r:id="rId3" action="ppaction://hlinksldjump"/>
          </p:cNvPr>
          <p:cNvSpPr/>
          <p:nvPr/>
        </p:nvSpPr>
        <p:spPr>
          <a:xfrm>
            <a:off x="1143000" y="4038600"/>
            <a:ext cx="2819400" cy="1905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7" name="TextBox 6">
            <a:hlinkClick r:id="rId3" action="ppaction://hlinksldjump"/>
          </p:cNvPr>
          <p:cNvSpPr txBox="1"/>
          <p:nvPr/>
        </p:nvSpPr>
        <p:spPr>
          <a:xfrm>
            <a:off x="1143000" y="4419600"/>
            <a:ext cx="2743200" cy="861774"/>
          </a:xfrm>
          <a:prstGeom prst="rect">
            <a:avLst/>
          </a:prstGeom>
          <a:noFill/>
        </p:spPr>
        <p:txBody>
          <a:bodyPr wrap="square" rtlCol="0">
            <a:spAutoFit/>
          </a:bodyPr>
          <a:lstStyle/>
          <a:p>
            <a:pPr algn="ctr"/>
            <a:r>
              <a:rPr lang="en-US" sz="2500" dirty="0" smtClean="0">
                <a:ln w="18415" cmpd="sng">
                  <a:solidFill>
                    <a:srgbClr val="FFFFFF"/>
                  </a:solidFill>
                  <a:prstDash val="solid"/>
                </a:ln>
                <a:solidFill>
                  <a:srgbClr val="FFFFFF"/>
                </a:solidFill>
                <a:effectLst>
                  <a:outerShdw blurRad="50800" dist="38100" algn="l" rotWithShape="0">
                    <a:prstClr val="black">
                      <a:alpha val="40000"/>
                    </a:prstClr>
                  </a:outerShdw>
                </a:effectLst>
              </a:rPr>
              <a:t>Learn more about ecosystems!</a:t>
            </a:r>
            <a:endParaRPr lang="en-US" sz="2500" dirty="0">
              <a:ln w="18415" cmpd="sng">
                <a:solidFill>
                  <a:srgbClr val="FFFFFF"/>
                </a:solidFill>
                <a:prstDash val="solid"/>
              </a:ln>
              <a:solidFill>
                <a:srgbClr val="FFFFFF"/>
              </a:solidFill>
              <a:effectLst>
                <a:outerShdw blurRad="50800" dist="38100" algn="l" rotWithShape="0">
                  <a:prstClr val="black">
                    <a:alpha val="40000"/>
                  </a:prstClr>
                </a:outerShdw>
              </a:effectLst>
            </a:endParaRPr>
          </a:p>
        </p:txBody>
      </p:sp>
      <p:sp>
        <p:nvSpPr>
          <p:cNvPr id="8" name="Rounded Rectangle 7">
            <a:hlinkClick r:id="rId4" action="ppaction://hlinksldjump"/>
          </p:cNvPr>
          <p:cNvSpPr/>
          <p:nvPr/>
        </p:nvSpPr>
        <p:spPr>
          <a:xfrm>
            <a:off x="5181600" y="4038600"/>
            <a:ext cx="2819400" cy="1905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9" name="TextBox 8">
            <a:hlinkClick r:id="rId4" action="ppaction://hlinksldjump"/>
          </p:cNvPr>
          <p:cNvSpPr txBox="1"/>
          <p:nvPr/>
        </p:nvSpPr>
        <p:spPr>
          <a:xfrm>
            <a:off x="5181600" y="4419600"/>
            <a:ext cx="2743200" cy="861774"/>
          </a:xfrm>
          <a:prstGeom prst="rect">
            <a:avLst/>
          </a:prstGeom>
          <a:noFill/>
        </p:spPr>
        <p:txBody>
          <a:bodyPr wrap="square" rtlCol="0">
            <a:spAutoFit/>
          </a:bodyPr>
          <a:lstStyle/>
          <a:p>
            <a:pPr algn="ctr"/>
            <a:r>
              <a:rPr lang="en-US" sz="2500" dirty="0" smtClean="0">
                <a:ln w="18415" cmpd="sng">
                  <a:solidFill>
                    <a:srgbClr val="FFFFFF"/>
                  </a:solidFill>
                  <a:prstDash val="solid"/>
                </a:ln>
                <a:solidFill>
                  <a:srgbClr val="FFFFFF"/>
                </a:solidFill>
                <a:effectLst>
                  <a:outerShdw blurRad="50800" dist="38100" algn="l" rotWithShape="0">
                    <a:prstClr val="black">
                      <a:alpha val="40000"/>
                    </a:prstClr>
                  </a:outerShdw>
                </a:effectLst>
              </a:rPr>
              <a:t>Take the Ecosystem Quiz!</a:t>
            </a:r>
            <a:endParaRPr lang="en-US" sz="2500" dirty="0">
              <a:ln w="18415" cmpd="sng">
                <a:solidFill>
                  <a:srgbClr val="FFFFFF"/>
                </a:solidFill>
                <a:prstDash val="solid"/>
              </a:ln>
              <a:solidFill>
                <a:srgbClr val="FFFFFF"/>
              </a:solidFill>
              <a:effectLst>
                <a:outerShdw blurRad="50800" dist="38100" algn="l" rotWithShape="0">
                  <a:prstClr val="black">
                    <a:alpha val="40000"/>
                  </a:prstClr>
                </a:outerShdw>
              </a:effectLst>
            </a:endParaRPr>
          </a:p>
        </p:txBody>
      </p:sp>
      <p:grpSp>
        <p:nvGrpSpPr>
          <p:cNvPr id="12" name="Group 11"/>
          <p:cNvGrpSpPr/>
          <p:nvPr/>
        </p:nvGrpSpPr>
        <p:grpSpPr>
          <a:xfrm>
            <a:off x="6781800" y="6248400"/>
            <a:ext cx="3048000" cy="457200"/>
            <a:chOff x="3048000" y="6019800"/>
            <a:chExt cx="3048000" cy="457200"/>
          </a:xfrm>
        </p:grpSpPr>
        <p:sp>
          <p:nvSpPr>
            <p:cNvPr id="11" name="Rounded Rectangle 10">
              <a:hlinkClick r:id="rId4" action="ppaction://hlinksldjump"/>
            </p:cNvPr>
            <p:cNvSpPr/>
            <p:nvPr/>
          </p:nvSpPr>
          <p:spPr>
            <a:xfrm>
              <a:off x="3886200" y="6019800"/>
              <a:ext cx="13716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0" name="TextBox 9">
              <a:hlinkClick r:id="rId5" action="ppaction://hlinksldjump"/>
            </p:cNvPr>
            <p:cNvSpPr txBox="1"/>
            <p:nvPr/>
          </p:nvSpPr>
          <p:spPr>
            <a:xfrm>
              <a:off x="3048000" y="6019800"/>
              <a:ext cx="3048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Standards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7150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3" action="ppaction://hlinksldjump"/>
          </p:cNvPr>
          <p:cNvSpPr txBox="1"/>
          <p:nvPr/>
        </p:nvSpPr>
        <p:spPr>
          <a:xfrm>
            <a:off x="0" y="57266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1"/>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1"/>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4" name="Group 3"/>
          <p:cNvGrpSpPr/>
          <p:nvPr/>
        </p:nvGrpSpPr>
        <p:grpSpPr>
          <a:xfrm>
            <a:off x="0" y="58674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8674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Rainforest ecosystems are most threatened by?</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Poaching</a:t>
            </a:r>
            <a:endParaRPr lang="en-US" dirty="0">
              <a:latin typeface="Calibri" pitchFamily="34" charset="0"/>
            </a:endParaRPr>
          </a:p>
        </p:txBody>
      </p:sp>
      <p:sp>
        <p:nvSpPr>
          <p:cNvPr id="14" name="TextBox 13">
            <a:hlinkClick r:id="rId3" action="ppaction://hlinksldjump"/>
          </p:cNvPr>
          <p:cNvSpPr txBox="1"/>
          <p:nvPr/>
        </p:nvSpPr>
        <p:spPr>
          <a:xfrm>
            <a:off x="0" y="4876800"/>
            <a:ext cx="9144000" cy="369332"/>
          </a:xfrm>
          <a:prstGeom prst="rect">
            <a:avLst/>
          </a:prstGeom>
          <a:noFill/>
        </p:spPr>
        <p:txBody>
          <a:bodyPr wrap="square" rtlCol="0">
            <a:spAutoFit/>
          </a:bodyPr>
          <a:lstStyle/>
          <a:p>
            <a:pPr algn="ctr"/>
            <a:r>
              <a:rPr lang="en-US" dirty="0" smtClean="0">
                <a:latin typeface="Calibri" pitchFamily="34" charset="0"/>
              </a:rPr>
              <a:t>C. Littering</a:t>
            </a:r>
            <a:endParaRPr lang="en-US" dirty="0">
              <a:latin typeface="Calibri" pitchFamily="34" charset="0"/>
            </a:endParaRPr>
          </a:p>
        </p:txBody>
      </p:sp>
      <p:grpSp>
        <p:nvGrpSpPr>
          <p:cNvPr id="9"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1" name="TextBox 10">
            <a:hlinkClick r:id="rId4" action="ppaction://hlinksldjump"/>
          </p:cNvPr>
          <p:cNvSpPr txBox="1"/>
          <p:nvPr/>
        </p:nvSpPr>
        <p:spPr>
          <a:xfrm>
            <a:off x="0" y="4419600"/>
            <a:ext cx="9144000" cy="369332"/>
          </a:xfrm>
          <a:prstGeom prst="rect">
            <a:avLst/>
          </a:prstGeom>
          <a:noFill/>
        </p:spPr>
        <p:txBody>
          <a:bodyPr wrap="square" rtlCol="0">
            <a:spAutoFit/>
          </a:bodyPr>
          <a:lstStyle/>
          <a:p>
            <a:pPr algn="ctr"/>
            <a:r>
              <a:rPr lang="en-US" dirty="0" smtClean="0">
                <a:latin typeface="Calibri" pitchFamily="34" charset="0"/>
              </a:rPr>
              <a:t>B. Deforestation</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5626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5742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4" name="Group 3"/>
          <p:cNvGrpSpPr/>
          <p:nvPr/>
        </p:nvGrpSpPr>
        <p:grpSpPr>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8674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How is the ocean ecosystem being affected by humans? </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Dolphins are becoming endangered due to poaching</a:t>
            </a:r>
            <a:endParaRPr lang="en-US" dirty="0">
              <a:latin typeface="Calibri" pitchFamily="34" charset="0"/>
            </a:endParaRPr>
          </a:p>
        </p:txBody>
      </p:sp>
      <p:sp>
        <p:nvSpPr>
          <p:cNvPr id="14" name="TextBox 13">
            <a:hlinkClick r:id="rId3" action="ppaction://hlinksldjump"/>
          </p:cNvPr>
          <p:cNvSpPr txBox="1"/>
          <p:nvPr/>
        </p:nvSpPr>
        <p:spPr>
          <a:xfrm>
            <a:off x="0" y="4953000"/>
            <a:ext cx="9144000" cy="369332"/>
          </a:xfrm>
          <a:prstGeom prst="rect">
            <a:avLst/>
          </a:prstGeom>
          <a:noFill/>
        </p:spPr>
        <p:txBody>
          <a:bodyPr wrap="square" rtlCol="0">
            <a:spAutoFit/>
          </a:bodyPr>
          <a:lstStyle/>
          <a:p>
            <a:pPr algn="ctr"/>
            <a:r>
              <a:rPr lang="en-US" dirty="0" smtClean="0">
                <a:latin typeface="Calibri" pitchFamily="34" charset="0"/>
              </a:rPr>
              <a:t>C. It isn’t being affected</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a:hlinkClick r:id="rId4" action="ppaction://hlinksldjump"/>
          </p:cNvPr>
          <p:cNvSpPr txBox="1"/>
          <p:nvPr/>
        </p:nvSpPr>
        <p:spPr>
          <a:xfrm>
            <a:off x="0" y="4419600"/>
            <a:ext cx="9144000" cy="369332"/>
          </a:xfrm>
          <a:prstGeom prst="rect">
            <a:avLst/>
          </a:prstGeom>
          <a:noFill/>
        </p:spPr>
        <p:txBody>
          <a:bodyPr wrap="square" rtlCol="0">
            <a:spAutoFit/>
          </a:bodyPr>
          <a:lstStyle/>
          <a:p>
            <a:pPr algn="ctr"/>
            <a:r>
              <a:rPr lang="en-US" dirty="0" smtClean="0">
                <a:latin typeface="Calibri" pitchFamily="34" charset="0"/>
              </a:rPr>
              <a:t>B.  Ocean is being polluted by people dumping chemicals  and oil spills</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5626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5626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What types of plants would you see in a desert ecosystem?</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Tall trees and lots of small plants</a:t>
            </a:r>
            <a:endParaRPr lang="en-US" dirty="0">
              <a:latin typeface="Calibri" pitchFamily="34" charset="0"/>
            </a:endParaRPr>
          </a:p>
        </p:txBody>
      </p:sp>
      <p:sp>
        <p:nvSpPr>
          <p:cNvPr id="14" name="TextBox 13">
            <a:hlinkClick r:id="rId3" action="ppaction://hlinksldjump"/>
          </p:cNvPr>
          <p:cNvSpPr txBox="1"/>
          <p:nvPr/>
        </p:nvSpPr>
        <p:spPr>
          <a:xfrm>
            <a:off x="0" y="4953000"/>
            <a:ext cx="9144000" cy="369332"/>
          </a:xfrm>
          <a:prstGeom prst="rect">
            <a:avLst/>
          </a:prstGeom>
          <a:noFill/>
        </p:spPr>
        <p:txBody>
          <a:bodyPr wrap="square" rtlCol="0">
            <a:spAutoFit/>
          </a:bodyPr>
          <a:lstStyle/>
          <a:p>
            <a:pPr algn="ctr"/>
            <a:r>
              <a:rPr lang="en-US" dirty="0" smtClean="0">
                <a:latin typeface="Calibri" pitchFamily="34" charset="0"/>
              </a:rPr>
              <a:t>C. Small bushes and evergreens</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a:hlinkClick r:id="rId4" action="ppaction://hlinksldjump"/>
          </p:cNvPr>
          <p:cNvSpPr txBox="1"/>
          <p:nvPr/>
        </p:nvSpPr>
        <p:spPr>
          <a:xfrm>
            <a:off x="0" y="4419600"/>
            <a:ext cx="9144000" cy="369332"/>
          </a:xfrm>
          <a:prstGeom prst="rect">
            <a:avLst/>
          </a:prstGeom>
          <a:noFill/>
        </p:spPr>
        <p:txBody>
          <a:bodyPr wrap="square" rtlCol="0">
            <a:spAutoFit/>
          </a:bodyPr>
          <a:lstStyle/>
          <a:p>
            <a:pPr algn="ctr"/>
            <a:r>
              <a:rPr lang="en-US" dirty="0" smtClean="0">
                <a:latin typeface="Calibri" pitchFamily="34" charset="0"/>
              </a:rPr>
              <a:t>B. Cactus plants and tumbleweed</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tic Ecosystem.jpg">
            <a:hlinkClick r:id="rId3" action="ppaction://hlinksldjump"/>
          </p:cNvPr>
          <p:cNvPicPr>
            <a:picLocks noChangeAspect="1"/>
          </p:cNvPicPr>
          <p:nvPr/>
        </p:nvPicPr>
        <p:blipFill>
          <a:blip r:embed="rId4" cstate="print"/>
          <a:stretch>
            <a:fillRect/>
          </a:stretch>
        </p:blipFill>
        <p:spPr>
          <a:xfrm>
            <a:off x="914400" y="609600"/>
            <a:ext cx="272967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Desert Ecosystem.jpg">
            <a:hlinkClick r:id="rId5" action="ppaction://hlinksldjump"/>
          </p:cNvPr>
          <p:cNvPicPr>
            <a:picLocks noChangeAspect="1"/>
          </p:cNvPicPr>
          <p:nvPr/>
        </p:nvPicPr>
        <p:blipFill>
          <a:blip r:embed="rId6" cstate="print"/>
          <a:stretch>
            <a:fillRect/>
          </a:stretch>
        </p:blipFill>
        <p:spPr>
          <a:xfrm>
            <a:off x="914400" y="2514600"/>
            <a:ext cx="27424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Grassland Ecosystem.jpg">
            <a:hlinkClick r:id="rId7" action="ppaction://hlinksldjump"/>
          </p:cNvPr>
          <p:cNvPicPr>
            <a:picLocks noChangeAspect="1"/>
          </p:cNvPicPr>
          <p:nvPr/>
        </p:nvPicPr>
        <p:blipFill>
          <a:blip r:embed="rId8" cstate="print"/>
          <a:stretch>
            <a:fillRect/>
          </a:stretch>
        </p:blipFill>
        <p:spPr>
          <a:xfrm>
            <a:off x="914400" y="4419600"/>
            <a:ext cx="2744535"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Ocean Ecosystem.jpg">
            <a:hlinkClick r:id="rId9" action="ppaction://hlinksldjump"/>
          </p:cNvPr>
          <p:cNvPicPr>
            <a:picLocks noChangeAspect="1"/>
          </p:cNvPicPr>
          <p:nvPr/>
        </p:nvPicPr>
        <p:blipFill>
          <a:blip r:embed="rId10" cstate="print"/>
          <a:stretch>
            <a:fillRect/>
          </a:stretch>
        </p:blipFill>
        <p:spPr>
          <a:xfrm>
            <a:off x="5486400" y="609600"/>
            <a:ext cx="2743199"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Rainforest Ecosystem.jpg">
            <a:hlinkClick r:id="rId11" action="ppaction://hlinksldjump"/>
          </p:cNvPr>
          <p:cNvPicPr>
            <a:picLocks noChangeAspect="1"/>
          </p:cNvPicPr>
          <p:nvPr/>
        </p:nvPicPr>
        <p:blipFill>
          <a:blip r:embed="rId12" cstate="print"/>
          <a:srcRect b="28836"/>
          <a:stretch>
            <a:fillRect/>
          </a:stretch>
        </p:blipFill>
        <p:spPr>
          <a:xfrm>
            <a:off x="5486400" y="2590800"/>
            <a:ext cx="27432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Temperate Ecosystem.jpg">
            <a:hlinkClick r:id="rId13" action="ppaction://hlinksldjump"/>
          </p:cNvPr>
          <p:cNvPicPr>
            <a:picLocks noChangeAspect="1"/>
          </p:cNvPicPr>
          <p:nvPr/>
        </p:nvPicPr>
        <p:blipFill>
          <a:blip r:embed="rId14" cstate="print"/>
          <a:stretch>
            <a:fillRect/>
          </a:stretch>
        </p:blipFill>
        <p:spPr>
          <a:xfrm>
            <a:off x="5486400" y="4495800"/>
            <a:ext cx="2743199" cy="1828800"/>
          </a:xfrm>
          <a:prstGeom prst="roundRect">
            <a:avLst>
              <a:gd name="adj" fmla="val 16667"/>
            </a:avLst>
          </a:prstGeom>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
        <p:nvSpPr>
          <p:cNvPr id="11" name="Rectangle 10"/>
          <p:cNvSpPr/>
          <p:nvPr/>
        </p:nvSpPr>
        <p:spPr>
          <a:xfrm>
            <a:off x="4235534" y="0"/>
            <a:ext cx="641266" cy="5486400"/>
          </a:xfrm>
          <a:prstGeom prst="rect">
            <a:avLst/>
          </a:prstGeom>
          <a:noFill/>
        </p:spPr>
        <p:txBody>
          <a:bodyPr vert="wordArtVert" wrap="square" lIns="91440" tIns="45720" rIns="91440" bIns="45720">
            <a:spAutoFit/>
          </a:bodyPr>
          <a:lstStyle/>
          <a:p>
            <a:pPr algn="ctr"/>
            <a:r>
              <a:rPr lang="en-US" sz="2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Ecosystems</a:t>
            </a:r>
            <a:endPar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0" name="TextBox 9">
            <a:hlinkClick r:id="rId15" action="ppaction://hlinksldjump"/>
          </p:cNvPr>
          <p:cNvSpPr txBox="1"/>
          <p:nvPr/>
        </p:nvSpPr>
        <p:spPr>
          <a:xfrm>
            <a:off x="3733800" y="5181600"/>
            <a:ext cx="1676400" cy="1015663"/>
          </a:xfrm>
          <a:prstGeom prst="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latin typeface="Calibri" pitchFamily="34" charset="0"/>
              </a:rPr>
              <a:t>Ready for the Ecosystem Quiz?</a:t>
            </a:r>
            <a:endParaRPr lang="en-US" sz="2000"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4" name="Group 3"/>
          <p:cNvGrpSpPr/>
          <p:nvPr/>
        </p:nvGrpSpPr>
        <p:grpSpPr>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8674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True or False: </a:t>
            </a:r>
            <a:r>
              <a:rPr lang="en-US" sz="2000" dirty="0" smtClean="0">
                <a:latin typeface="Calibri" pitchFamily="34" charset="0"/>
              </a:rPr>
              <a:t>You could find a skunk in a </a:t>
            </a:r>
            <a:r>
              <a:rPr lang="en-US" sz="2000" dirty="0" smtClean="0">
                <a:latin typeface="Calibri" pitchFamily="34" charset="0"/>
              </a:rPr>
              <a:t>temperate ecosystem.</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True</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1" name="TextBox 10">
            <a:hlinkClick r:id="rId4" action="ppaction://hlinksldjump"/>
          </p:cNvPr>
          <p:cNvSpPr txBox="1"/>
          <p:nvPr/>
        </p:nvSpPr>
        <p:spPr>
          <a:xfrm>
            <a:off x="0" y="4355068"/>
            <a:ext cx="9144000" cy="369332"/>
          </a:xfrm>
          <a:prstGeom prst="rect">
            <a:avLst/>
          </a:prstGeom>
          <a:noFill/>
        </p:spPr>
        <p:txBody>
          <a:bodyPr wrap="square" rtlCol="0">
            <a:spAutoFit/>
          </a:bodyPr>
          <a:lstStyle/>
          <a:p>
            <a:pPr algn="ctr"/>
            <a:r>
              <a:rPr lang="en-US" dirty="0" smtClean="0">
                <a:latin typeface="Calibri" pitchFamily="34" charset="0"/>
              </a:rPr>
              <a:t>False</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6388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6388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Which ecosystem would you find a lion in?</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Temperate ecosystem</a:t>
            </a:r>
            <a:endParaRPr lang="en-US" dirty="0">
              <a:latin typeface="Calibri" pitchFamily="34" charset="0"/>
            </a:endParaRPr>
          </a:p>
        </p:txBody>
      </p:sp>
      <p:sp>
        <p:nvSpPr>
          <p:cNvPr id="14" name="TextBox 13">
            <a:hlinkClick r:id="rId4" action="ppaction://hlinksldjump"/>
          </p:cNvPr>
          <p:cNvSpPr txBox="1"/>
          <p:nvPr/>
        </p:nvSpPr>
        <p:spPr>
          <a:xfrm>
            <a:off x="0" y="4953000"/>
            <a:ext cx="9144000" cy="369332"/>
          </a:xfrm>
          <a:prstGeom prst="rect">
            <a:avLst/>
          </a:prstGeom>
          <a:noFill/>
        </p:spPr>
        <p:txBody>
          <a:bodyPr wrap="square" rtlCol="0">
            <a:spAutoFit/>
          </a:bodyPr>
          <a:lstStyle/>
          <a:p>
            <a:pPr algn="ctr"/>
            <a:r>
              <a:rPr lang="en-US" dirty="0" smtClean="0">
                <a:latin typeface="Calibri" pitchFamily="34" charset="0"/>
              </a:rPr>
              <a:t>C. Grassland savanna ecosystem</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a:hlinkClick r:id="rId3" action="ppaction://hlinksldjump"/>
          </p:cNvPr>
          <p:cNvSpPr txBox="1"/>
          <p:nvPr/>
        </p:nvSpPr>
        <p:spPr>
          <a:xfrm>
            <a:off x="0" y="4431268"/>
            <a:ext cx="9144000" cy="369332"/>
          </a:xfrm>
          <a:prstGeom prst="rect">
            <a:avLst/>
          </a:prstGeom>
          <a:noFill/>
        </p:spPr>
        <p:txBody>
          <a:bodyPr wrap="square" rtlCol="0">
            <a:spAutoFit/>
          </a:bodyPr>
          <a:lstStyle/>
          <a:p>
            <a:pPr algn="ctr"/>
            <a:r>
              <a:rPr lang="en-US" dirty="0" smtClean="0">
                <a:latin typeface="Calibri" pitchFamily="34" charset="0"/>
              </a:rPr>
              <a:t>B. Desert ecosystem</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5" name="Group 4"/>
          <p:cNvGrpSpPr/>
          <p:nvPr/>
        </p:nvGrpSpPr>
        <p:grpSpPr>
          <a:xfrm>
            <a:off x="0" y="5638800"/>
            <a:ext cx="9144000" cy="457200"/>
            <a:chOff x="0" y="5867400"/>
            <a:chExt cx="9144000" cy="457200"/>
          </a:xfrm>
        </p:grpSpPr>
        <p:sp>
          <p:nvSpPr>
            <p:cNvPr id="6" name="Rounded Rectangle 5">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7" name="TextBox 6">
              <a:hlinkClick r:id="" action="ppaction://hlinkshowjump?jump=nextslide"/>
            </p:cNvPr>
            <p:cNvSpPr txBox="1"/>
            <p:nvPr/>
          </p:nvSpPr>
          <p:spPr>
            <a:xfrm>
              <a:off x="0" y="58674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What type of weather would you find in a grassland savanna ecosystem?</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Very rainy and humid</a:t>
            </a:r>
            <a:endParaRPr lang="en-US" dirty="0">
              <a:latin typeface="Calibri" pitchFamily="34" charset="0"/>
            </a:endParaRPr>
          </a:p>
        </p:txBody>
      </p:sp>
      <p:sp>
        <p:nvSpPr>
          <p:cNvPr id="14" name="TextBox 13">
            <a:hlinkClick r:id="rId3" action="ppaction://hlinksldjump"/>
          </p:cNvPr>
          <p:cNvSpPr txBox="1"/>
          <p:nvPr/>
        </p:nvSpPr>
        <p:spPr>
          <a:xfrm>
            <a:off x="0" y="4953000"/>
            <a:ext cx="9144000" cy="369332"/>
          </a:xfrm>
          <a:prstGeom prst="rect">
            <a:avLst/>
          </a:prstGeom>
          <a:noFill/>
        </p:spPr>
        <p:txBody>
          <a:bodyPr wrap="square" rtlCol="0">
            <a:spAutoFit/>
          </a:bodyPr>
          <a:lstStyle/>
          <a:p>
            <a:pPr algn="ctr"/>
            <a:r>
              <a:rPr lang="en-US" dirty="0" smtClean="0">
                <a:latin typeface="Calibri" pitchFamily="34" charset="0"/>
              </a:rPr>
              <a:t>C. Hot summers and cold winters</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a:hlinkClick r:id="rId4" action="ppaction://hlinksldjump"/>
          </p:cNvPr>
          <p:cNvSpPr txBox="1"/>
          <p:nvPr/>
        </p:nvSpPr>
        <p:spPr>
          <a:xfrm>
            <a:off x="0" y="4419600"/>
            <a:ext cx="9144000" cy="369332"/>
          </a:xfrm>
          <a:prstGeom prst="rect">
            <a:avLst/>
          </a:prstGeom>
          <a:noFill/>
        </p:spPr>
        <p:txBody>
          <a:bodyPr wrap="square" rtlCol="0">
            <a:spAutoFit/>
          </a:bodyPr>
          <a:lstStyle/>
          <a:p>
            <a:pPr algn="ctr"/>
            <a:r>
              <a:rPr lang="en-US" dirty="0" smtClean="0">
                <a:latin typeface="Calibri" pitchFamily="34" charset="0"/>
              </a:rPr>
              <a:t>B. Mainly dry with short seasons of rain</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4" name="Group 3"/>
          <p:cNvGrpSpPr/>
          <p:nvPr/>
        </p:nvGrpSpPr>
        <p:grpSpPr>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8674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524000"/>
            <a:ext cx="9144000" cy="400110"/>
          </a:xfrm>
          <a:prstGeom prst="rect">
            <a:avLst/>
          </a:prstGeom>
          <a:noFill/>
        </p:spPr>
        <p:txBody>
          <a:bodyPr wrap="square" rtlCol="0">
            <a:spAutoFit/>
          </a:bodyPr>
          <a:lstStyle/>
          <a:p>
            <a:pPr algn="ctr"/>
            <a:r>
              <a:rPr lang="en-US" sz="2000" dirty="0" smtClean="0">
                <a:latin typeface="Calibri" pitchFamily="34" charset="0"/>
              </a:rPr>
              <a:t>Location: Arctic Circle or North Pole.</a:t>
            </a:r>
            <a:endParaRPr lang="en-US" sz="2000" dirty="0">
              <a:latin typeface="Calibri" pitchFamily="34" charset="0"/>
            </a:endParaRPr>
          </a:p>
        </p:txBody>
      </p:sp>
      <p:grpSp>
        <p:nvGrpSpPr>
          <p:cNvPr id="2" name="Group 8"/>
          <p:cNvGrpSpPr/>
          <p:nvPr/>
        </p:nvGrpSpPr>
        <p:grpSpPr>
          <a:xfrm>
            <a:off x="0" y="304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Arctic Ecosystem</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p:cNvSpPr txBox="1"/>
          <p:nvPr/>
        </p:nvSpPr>
        <p:spPr>
          <a:xfrm>
            <a:off x="0" y="2133600"/>
            <a:ext cx="9144000" cy="400110"/>
          </a:xfrm>
          <a:prstGeom prst="rect">
            <a:avLst/>
          </a:prstGeom>
          <a:noFill/>
        </p:spPr>
        <p:txBody>
          <a:bodyPr wrap="square" rtlCol="0">
            <a:spAutoFit/>
          </a:bodyPr>
          <a:lstStyle/>
          <a:p>
            <a:pPr algn="ctr"/>
            <a:r>
              <a:rPr lang="en-US" sz="2000" dirty="0" smtClean="0">
                <a:latin typeface="Calibri" pitchFamily="34" charset="0"/>
              </a:rPr>
              <a:t>Climate: Very cold. Snow  and ice all year.</a:t>
            </a:r>
            <a:endParaRPr lang="en-US" sz="2000" dirty="0">
              <a:latin typeface="Calibri" pitchFamily="34" charset="0"/>
            </a:endParaRPr>
          </a:p>
        </p:txBody>
      </p:sp>
      <p:sp>
        <p:nvSpPr>
          <p:cNvPr id="11" name="TextBox 10"/>
          <p:cNvSpPr txBox="1"/>
          <p:nvPr/>
        </p:nvSpPr>
        <p:spPr>
          <a:xfrm>
            <a:off x="0" y="2667000"/>
            <a:ext cx="9144000" cy="400110"/>
          </a:xfrm>
          <a:prstGeom prst="rect">
            <a:avLst/>
          </a:prstGeom>
          <a:noFill/>
        </p:spPr>
        <p:txBody>
          <a:bodyPr wrap="square" rtlCol="0">
            <a:spAutoFit/>
          </a:bodyPr>
          <a:lstStyle/>
          <a:p>
            <a:pPr algn="ctr"/>
            <a:r>
              <a:rPr lang="en-US" sz="2000" dirty="0" smtClean="0">
                <a:latin typeface="Calibri" pitchFamily="34" charset="0"/>
              </a:rPr>
              <a:t>Landscape:</a:t>
            </a:r>
            <a:endParaRPr lang="en-US" sz="2000" dirty="0">
              <a:latin typeface="Calibri" pitchFamily="34" charset="0"/>
            </a:endParaRPr>
          </a:p>
        </p:txBody>
      </p:sp>
      <p:sp>
        <p:nvSpPr>
          <p:cNvPr id="15" name="TextBox 14"/>
          <p:cNvSpPr txBox="1"/>
          <p:nvPr/>
        </p:nvSpPr>
        <p:spPr>
          <a:xfrm>
            <a:off x="0" y="4419600"/>
            <a:ext cx="9144000" cy="400110"/>
          </a:xfrm>
          <a:prstGeom prst="rect">
            <a:avLst/>
          </a:prstGeom>
          <a:noFill/>
        </p:spPr>
        <p:txBody>
          <a:bodyPr wrap="square" rtlCol="0">
            <a:spAutoFit/>
          </a:bodyPr>
          <a:lstStyle/>
          <a:p>
            <a:pPr algn="ctr"/>
            <a:r>
              <a:rPr lang="en-US" sz="2000" dirty="0" smtClean="0">
                <a:latin typeface="Calibri" pitchFamily="34" charset="0"/>
              </a:rPr>
              <a:t>Animals:</a:t>
            </a:r>
            <a:endParaRPr lang="en-US" sz="2000" dirty="0">
              <a:latin typeface="Calibri" pitchFamily="34" charset="0"/>
            </a:endParaRPr>
          </a:p>
        </p:txBody>
      </p:sp>
      <p:pic>
        <p:nvPicPr>
          <p:cNvPr id="16" name="Picture 15" descr="http://www.redorbit.com/modules/reflib/article_images/42_3522696f41a2fb5bb2a222ff69d88c28.jpg"/>
          <p:cNvPicPr/>
          <p:nvPr/>
        </p:nvPicPr>
        <p:blipFill>
          <a:blip r:embed="rId3" cstate="print"/>
          <a:srcRect/>
          <a:stretch>
            <a:fillRect/>
          </a:stretch>
        </p:blipFill>
        <p:spPr bwMode="auto">
          <a:xfrm>
            <a:off x="6550025" y="4724399"/>
            <a:ext cx="1828800" cy="1371600"/>
          </a:xfrm>
          <a:prstGeom prst="rect">
            <a:avLst/>
          </a:prstGeom>
          <a:ln>
            <a:noFill/>
          </a:ln>
          <a:effectLst>
            <a:softEdge rad="112500"/>
          </a:effectLst>
        </p:spPr>
      </p:pic>
      <p:pic>
        <p:nvPicPr>
          <p:cNvPr id="17" name="Picture 16" descr="http://www.wallpapergate.com/data/media/1279/Penguin_010.jpg"/>
          <p:cNvPicPr/>
          <p:nvPr/>
        </p:nvPicPr>
        <p:blipFill>
          <a:blip r:embed="rId4" cstate="print"/>
          <a:srcRect/>
          <a:stretch>
            <a:fillRect/>
          </a:stretch>
        </p:blipFill>
        <p:spPr bwMode="auto">
          <a:xfrm>
            <a:off x="4645025" y="4724399"/>
            <a:ext cx="1828800" cy="1371600"/>
          </a:xfrm>
          <a:prstGeom prst="rect">
            <a:avLst/>
          </a:prstGeom>
          <a:ln>
            <a:noFill/>
          </a:ln>
          <a:effectLst>
            <a:softEdge rad="112500"/>
          </a:effectLst>
        </p:spPr>
      </p:pic>
      <p:pic>
        <p:nvPicPr>
          <p:cNvPr id="18" name="Picture 17" descr="http://jennygardiner.net/blog/wp-content/uploads/2009/02/polar-bear-and-baby-1.jpg"/>
          <p:cNvPicPr/>
          <p:nvPr/>
        </p:nvPicPr>
        <p:blipFill>
          <a:blip r:embed="rId5" cstate="print"/>
          <a:srcRect b="7022"/>
          <a:stretch>
            <a:fillRect/>
          </a:stretch>
        </p:blipFill>
        <p:spPr bwMode="auto">
          <a:xfrm>
            <a:off x="835025" y="4724399"/>
            <a:ext cx="1828800" cy="1371600"/>
          </a:xfrm>
          <a:prstGeom prst="rect">
            <a:avLst/>
          </a:prstGeom>
          <a:ln>
            <a:noFill/>
          </a:ln>
          <a:effectLst>
            <a:softEdge rad="112500"/>
          </a:effectLst>
        </p:spPr>
      </p:pic>
      <p:pic>
        <p:nvPicPr>
          <p:cNvPr id="6146" name="Picture 2" descr="http://www.winkk.com/wp-content/uploads/2008/01/arctic-fox-canada.jpg"/>
          <p:cNvPicPr>
            <a:picLocks noChangeAspect="1" noChangeArrowheads="1"/>
          </p:cNvPicPr>
          <p:nvPr/>
        </p:nvPicPr>
        <p:blipFill>
          <a:blip r:embed="rId6" cstate="print"/>
          <a:srcRect/>
          <a:stretch>
            <a:fillRect/>
          </a:stretch>
        </p:blipFill>
        <p:spPr bwMode="auto">
          <a:xfrm>
            <a:off x="2740025" y="4724400"/>
            <a:ext cx="1828800" cy="1371600"/>
          </a:xfrm>
          <a:prstGeom prst="rect">
            <a:avLst/>
          </a:prstGeom>
          <a:ln>
            <a:noFill/>
          </a:ln>
          <a:effectLst>
            <a:softEdge rad="112500"/>
          </a:effectLst>
        </p:spPr>
      </p:pic>
      <p:sp>
        <p:nvSpPr>
          <p:cNvPr id="6148" name="AutoShape 4"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http://www.nasa.gov/images/content/231290main_permafrostearth_HI.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nasa.gov/images/content/231290main_permafrostearth_HI.jpg"/>
          <p:cNvPicPr>
            <a:picLocks noChangeAspect="1" noChangeArrowheads="1"/>
          </p:cNvPicPr>
          <p:nvPr/>
        </p:nvPicPr>
        <p:blipFill>
          <a:blip r:embed="rId7" cstate="print"/>
          <a:srcRect/>
          <a:stretch>
            <a:fillRect/>
          </a:stretch>
        </p:blipFill>
        <p:spPr bwMode="auto">
          <a:xfrm>
            <a:off x="762000" y="2971800"/>
            <a:ext cx="1825625" cy="1371600"/>
          </a:xfrm>
          <a:prstGeom prst="rect">
            <a:avLst/>
          </a:prstGeom>
          <a:ln>
            <a:noFill/>
          </a:ln>
          <a:effectLst>
            <a:softEdge rad="112500"/>
          </a:effectLst>
        </p:spPr>
      </p:pic>
      <p:pic>
        <p:nvPicPr>
          <p:cNvPr id="6156" name="Picture 12" descr="http://www.pacificenvironment.org/img/original/Alaska%20landscape.jpg"/>
          <p:cNvPicPr>
            <a:picLocks noChangeAspect="1" noChangeArrowheads="1"/>
          </p:cNvPicPr>
          <p:nvPr/>
        </p:nvPicPr>
        <p:blipFill>
          <a:blip r:embed="rId8" cstate="print"/>
          <a:srcRect/>
          <a:stretch>
            <a:fillRect/>
          </a:stretch>
        </p:blipFill>
        <p:spPr bwMode="auto">
          <a:xfrm>
            <a:off x="2663825" y="2971800"/>
            <a:ext cx="1828800" cy="1371600"/>
          </a:xfrm>
          <a:prstGeom prst="rect">
            <a:avLst/>
          </a:prstGeom>
          <a:ln>
            <a:noFill/>
          </a:ln>
          <a:effectLst>
            <a:softEdge rad="112500"/>
          </a:effectLst>
        </p:spPr>
      </p:pic>
      <p:pic>
        <p:nvPicPr>
          <p:cNvPr id="6158" name="Picture 14" descr="http://www.crassh.cam.ac.uk/oldwww/images/cobbing.jpeg"/>
          <p:cNvPicPr>
            <a:picLocks noChangeAspect="1" noChangeArrowheads="1"/>
          </p:cNvPicPr>
          <p:nvPr/>
        </p:nvPicPr>
        <p:blipFill>
          <a:blip r:embed="rId9" cstate="print"/>
          <a:srcRect/>
          <a:stretch>
            <a:fillRect/>
          </a:stretch>
        </p:blipFill>
        <p:spPr bwMode="auto">
          <a:xfrm>
            <a:off x="4568825" y="2971800"/>
            <a:ext cx="1825625" cy="1371600"/>
          </a:xfrm>
          <a:prstGeom prst="rect">
            <a:avLst/>
          </a:prstGeom>
          <a:ln>
            <a:noFill/>
          </a:ln>
          <a:effectLst>
            <a:softEdge rad="112500"/>
          </a:effectLst>
        </p:spPr>
      </p:pic>
      <p:pic>
        <p:nvPicPr>
          <p:cNvPr id="6162" name="Picture 18" descr="DSCN1539.jpg image by makierona"/>
          <p:cNvPicPr>
            <a:picLocks noChangeAspect="1" noChangeArrowheads="1"/>
          </p:cNvPicPr>
          <p:nvPr/>
        </p:nvPicPr>
        <p:blipFill>
          <a:blip r:embed="rId10" cstate="print"/>
          <a:srcRect/>
          <a:stretch>
            <a:fillRect/>
          </a:stretch>
        </p:blipFill>
        <p:spPr bwMode="auto">
          <a:xfrm>
            <a:off x="6473825" y="2971800"/>
            <a:ext cx="1828800" cy="1371600"/>
          </a:xfrm>
          <a:prstGeom prst="rect">
            <a:avLst/>
          </a:prstGeom>
          <a:ln>
            <a:noFill/>
          </a:ln>
          <a:effectLst>
            <a:softEdge rad="112500"/>
          </a:effectLst>
        </p:spPr>
      </p:pic>
      <p:grpSp>
        <p:nvGrpSpPr>
          <p:cNvPr id="24" name="Group 23"/>
          <p:cNvGrpSpPr/>
          <p:nvPr/>
        </p:nvGrpSpPr>
        <p:grpSpPr>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3" name="TextBox 22">
              <a:hlinkClick r:id="rId12" action="ppaction://hlinksldjump"/>
            </p:cNvPr>
            <p:cNvSpPr txBox="1"/>
            <p:nvPr/>
          </p:nvSpPr>
          <p:spPr>
            <a:xfrm>
              <a:off x="0" y="6260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Back to ecosystems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Which ecosystem is will suffer the most if temperatures get warmer?</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Rainforest ecosystem</a:t>
            </a:r>
            <a:endParaRPr lang="en-US" dirty="0">
              <a:latin typeface="Calibri" pitchFamily="34" charset="0"/>
            </a:endParaRPr>
          </a:p>
        </p:txBody>
      </p:sp>
      <p:sp>
        <p:nvSpPr>
          <p:cNvPr id="14" name="TextBox 13">
            <a:hlinkClick r:id="rId3" action="ppaction://hlinksldjump"/>
          </p:cNvPr>
          <p:cNvSpPr txBox="1"/>
          <p:nvPr/>
        </p:nvSpPr>
        <p:spPr>
          <a:xfrm>
            <a:off x="0" y="4953000"/>
            <a:ext cx="9144000" cy="369332"/>
          </a:xfrm>
          <a:prstGeom prst="rect">
            <a:avLst/>
          </a:prstGeom>
          <a:noFill/>
        </p:spPr>
        <p:txBody>
          <a:bodyPr wrap="square" rtlCol="0">
            <a:spAutoFit/>
          </a:bodyPr>
          <a:lstStyle/>
          <a:p>
            <a:pPr algn="ctr"/>
            <a:r>
              <a:rPr lang="en-US" dirty="0" smtClean="0">
                <a:latin typeface="Calibri" pitchFamily="34" charset="0"/>
              </a:rPr>
              <a:t>C. Desert ecosystem</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a:hlinkClick r:id="rId4" action="ppaction://hlinksldjump"/>
          </p:cNvPr>
          <p:cNvSpPr txBox="1"/>
          <p:nvPr/>
        </p:nvSpPr>
        <p:spPr>
          <a:xfrm>
            <a:off x="0" y="4419600"/>
            <a:ext cx="9144000" cy="369332"/>
          </a:xfrm>
          <a:prstGeom prst="rect">
            <a:avLst/>
          </a:prstGeom>
          <a:noFill/>
        </p:spPr>
        <p:txBody>
          <a:bodyPr wrap="square" rtlCol="0">
            <a:spAutoFit/>
          </a:bodyPr>
          <a:lstStyle/>
          <a:p>
            <a:pPr algn="ctr"/>
            <a:r>
              <a:rPr lang="en-US" dirty="0" smtClean="0">
                <a:latin typeface="Calibri" pitchFamily="34" charset="0"/>
              </a:rPr>
              <a:t>B. Arctic ecosystem</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4" name="Group 3"/>
          <p:cNvGrpSpPr/>
          <p:nvPr/>
        </p:nvGrpSpPr>
        <p:grpSpPr>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8674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Which ecosystem has a very dry climate that is hot during the day and cool at night?</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a:t>
            </a:r>
            <a:r>
              <a:rPr lang="en-US" dirty="0" smtClean="0">
                <a:latin typeface="Calibri" pitchFamily="34" charset="0"/>
              </a:rPr>
              <a:t>Ocean ecosystem</a:t>
            </a:r>
            <a:endParaRPr lang="en-US" dirty="0">
              <a:latin typeface="Calibri" pitchFamily="34" charset="0"/>
            </a:endParaRPr>
          </a:p>
        </p:txBody>
      </p:sp>
      <p:sp>
        <p:nvSpPr>
          <p:cNvPr id="14" name="TextBox 13">
            <a:hlinkClick r:id="rId4" action="ppaction://hlinksldjump"/>
          </p:cNvPr>
          <p:cNvSpPr txBox="1"/>
          <p:nvPr/>
        </p:nvSpPr>
        <p:spPr>
          <a:xfrm>
            <a:off x="0" y="4953000"/>
            <a:ext cx="9144000" cy="369332"/>
          </a:xfrm>
          <a:prstGeom prst="rect">
            <a:avLst/>
          </a:prstGeom>
          <a:noFill/>
        </p:spPr>
        <p:txBody>
          <a:bodyPr wrap="square" rtlCol="0">
            <a:spAutoFit/>
          </a:bodyPr>
          <a:lstStyle/>
          <a:p>
            <a:pPr algn="ctr"/>
            <a:r>
              <a:rPr lang="en-US" dirty="0" smtClean="0">
                <a:latin typeface="Calibri" pitchFamily="34" charset="0"/>
              </a:rPr>
              <a:t>C. Desert ecosystem</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a:hlinkClick r:id="rId3" action="ppaction://hlinksldjump"/>
          </p:cNvPr>
          <p:cNvSpPr txBox="1"/>
          <p:nvPr/>
        </p:nvSpPr>
        <p:spPr>
          <a:xfrm>
            <a:off x="0" y="4431268"/>
            <a:ext cx="9144000" cy="369332"/>
          </a:xfrm>
          <a:prstGeom prst="rect">
            <a:avLst/>
          </a:prstGeom>
          <a:noFill/>
        </p:spPr>
        <p:txBody>
          <a:bodyPr wrap="square" rtlCol="0">
            <a:spAutoFit/>
          </a:bodyPr>
          <a:lstStyle/>
          <a:p>
            <a:pPr algn="ctr"/>
            <a:r>
              <a:rPr lang="en-US" dirty="0" smtClean="0">
                <a:latin typeface="Calibri" pitchFamily="34" charset="0"/>
              </a:rPr>
              <a:t>B. Arctic ecosystem</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next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4" name="Group 3"/>
          <p:cNvGrpSpPr/>
          <p:nvPr/>
        </p:nvGrpSpPr>
        <p:grpSpPr>
          <a:xfrm>
            <a:off x="0" y="5638800"/>
            <a:ext cx="9144000" cy="457200"/>
            <a:chOff x="0" y="5867400"/>
            <a:chExt cx="9144000" cy="457200"/>
          </a:xfrm>
        </p:grpSpPr>
        <p:sp>
          <p:nvSpPr>
            <p:cNvPr id="5" name="Rounded Rectangle 4">
              <a:hlinkClick r:id="rId3" action="ppaction://hlinksldjump"/>
            </p:cNvPr>
            <p:cNvSpPr/>
            <p:nvPr/>
          </p:nvSpPr>
          <p:spPr>
            <a:xfrm>
              <a:off x="3429000" y="5867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 action="ppaction://hlinkshowjump?jump=nextslide"/>
            </p:cNvPr>
            <p:cNvSpPr txBox="1"/>
            <p:nvPr/>
          </p:nvSpPr>
          <p:spPr>
            <a:xfrm>
              <a:off x="0" y="58674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Next Question!</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True or False: Ocean ecosystems can range from cold to warm temperatures.</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True</a:t>
            </a:r>
            <a:endParaRPr lang="en-US" dirty="0">
              <a:latin typeface="Calibri" pitchFamily="34" charset="0"/>
            </a:endParaRPr>
          </a:p>
        </p:txBody>
      </p:sp>
      <p:sp>
        <p:nvSpPr>
          <p:cNvPr id="13" name="TextBox 12">
            <a:hlinkClick r:id="rId4" action="ppaction://hlinksldjump" tooltip="Try again!"/>
          </p:cNvPr>
          <p:cNvSpPr txBox="1"/>
          <p:nvPr/>
        </p:nvSpPr>
        <p:spPr>
          <a:xfrm>
            <a:off x="0" y="4419600"/>
            <a:ext cx="9144000" cy="369332"/>
          </a:xfrm>
          <a:prstGeom prst="rect">
            <a:avLst/>
          </a:prstGeom>
          <a:noFill/>
        </p:spPr>
        <p:txBody>
          <a:bodyPr wrap="square" rtlCol="0">
            <a:spAutoFit/>
          </a:bodyPr>
          <a:lstStyle/>
          <a:p>
            <a:pPr algn="ctr"/>
            <a:r>
              <a:rPr lang="en-US" dirty="0" smtClean="0">
                <a:latin typeface="Calibri" pitchFamily="34" charset="0"/>
              </a:rPr>
              <a:t>False</a:t>
            </a:r>
            <a:endParaRPr lang="en-US" dirty="0">
              <a:latin typeface="Calibri" pitchFamily="34" charset="0"/>
            </a:endParaRPr>
          </a:p>
        </p:txBody>
      </p:sp>
      <p:grpSp>
        <p:nvGrpSpPr>
          <p:cNvPr id="2" name="Group 8"/>
          <p:cNvGrpSpPr/>
          <p:nvPr/>
        </p:nvGrpSpPr>
        <p:grpSpPr>
          <a:xfrm>
            <a:off x="0" y="1066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 action="ppaction://hlinkshowjump?jump=previousslide"/>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Try Again!</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sp>
        <p:nvSpPr>
          <p:cNvPr id="5" name="Rounded Rectangle 4">
            <a:hlinkClick r:id="rId3" action="ppaction://hlinksldjump"/>
          </p:cNvPr>
          <p:cNvSpPr/>
          <p:nvPr/>
        </p:nvSpPr>
        <p:spPr>
          <a:xfrm>
            <a:off x="3429000" y="5486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4" action="ppaction://hlinksldjump"/>
          </p:cNvPr>
          <p:cNvSpPr txBox="1"/>
          <p:nvPr/>
        </p:nvSpPr>
        <p:spPr>
          <a:xfrm>
            <a:off x="0" y="5498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Go Back</a:t>
            </a:r>
            <a:endParaRPr lang="en-US" b="1" dirty="0">
              <a:effectLst>
                <a:outerShdw blurRad="50800" dist="38100" dir="2700000" algn="tl" rotWithShape="0">
                  <a:prstClr val="black">
                    <a:alpha val="40000"/>
                  </a:prstClr>
                </a:outerShdw>
              </a:effectLst>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rId3" action="ppaction://hlinksldjump"/>
          </p:cNvPr>
          <p:cNvSpPr txBox="1"/>
          <p:nvPr/>
        </p:nvSpPr>
        <p:spPr>
          <a:xfrm>
            <a:off x="0" y="2895600"/>
            <a:ext cx="9144000" cy="553998"/>
          </a:xfrm>
          <a:prstGeom prst="rect">
            <a:avLst/>
          </a:prstGeom>
          <a:noFill/>
        </p:spPr>
        <p:txBody>
          <a:bodyPr wrap="square" rtlCol="0">
            <a:spAutoFit/>
          </a:bodyPr>
          <a:lstStyle/>
          <a:p>
            <a:pPr algn="ctr"/>
            <a:r>
              <a:rPr lang="en-US" sz="3000" b="1" dirty="0" smtClean="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rPr>
              <a:t>Right!</a:t>
            </a:r>
            <a:endParaRPr lang="en-US" sz="3000" b="1" dirty="0">
              <a:ln w="19050">
                <a:solidFill>
                  <a:schemeClr val="tx2">
                    <a:tint val="1000"/>
                  </a:schemeClr>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Calibri" pitchFamily="34" charset="0"/>
            </a:endParaRPr>
          </a:p>
        </p:txBody>
      </p:sp>
      <p:grpSp>
        <p:nvGrpSpPr>
          <p:cNvPr id="7" name="Group 6"/>
          <p:cNvGrpSpPr/>
          <p:nvPr/>
        </p:nvGrpSpPr>
        <p:grpSpPr>
          <a:xfrm>
            <a:off x="0" y="5638800"/>
            <a:ext cx="9144000" cy="457200"/>
            <a:chOff x="0" y="5638800"/>
            <a:chExt cx="9144000" cy="457200"/>
          </a:xfrm>
        </p:grpSpPr>
        <p:sp>
          <p:nvSpPr>
            <p:cNvPr id="5" name="Rounded Rectangle 4">
              <a:hlinkClick r:id="rId4" action="ppaction://hlinksldjump"/>
            </p:cNvPr>
            <p:cNvSpPr/>
            <p:nvPr/>
          </p:nvSpPr>
          <p:spPr>
            <a:xfrm>
              <a:off x="2057400" y="5638800"/>
              <a:ext cx="50292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6" name="TextBox 5">
              <a:hlinkClick r:id="rId3" action="ppaction://hlinksldjump"/>
            </p:cNvPr>
            <p:cNvSpPr txBox="1"/>
            <p:nvPr/>
          </p:nvSpPr>
          <p:spPr>
            <a:xfrm>
              <a:off x="0" y="5638800"/>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End of quiz!  Learn more about ecosystems!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5257800"/>
          </a:xfrm>
        </p:spPr>
        <p:txBody>
          <a:bodyPr>
            <a:normAutofit/>
          </a:bodyPr>
          <a:lstStyle/>
          <a:p>
            <a:pPr algn="ctr">
              <a:buNone/>
            </a:pPr>
            <a:r>
              <a:rPr lang="en-US" sz="1400" b="1" dirty="0" smtClean="0">
                <a:latin typeface="Calibri" pitchFamily="34" charset="0"/>
              </a:rPr>
              <a:t>Social Studies</a:t>
            </a:r>
            <a:r>
              <a:rPr lang="en-US" sz="1400" dirty="0" smtClean="0">
                <a:latin typeface="Calibri" pitchFamily="34" charset="0"/>
              </a:rPr>
              <a:t>: </a:t>
            </a:r>
            <a:r>
              <a:rPr lang="en-US" sz="1400" b="1" dirty="0" smtClean="0">
                <a:latin typeface="Calibri" pitchFamily="34" charset="0"/>
              </a:rPr>
              <a:t>Standard 3: Geography</a:t>
            </a:r>
            <a:endParaRPr lang="en-US" sz="1400" dirty="0" smtClean="0">
              <a:latin typeface="Calibri" pitchFamily="34" charset="0"/>
            </a:endParaRPr>
          </a:p>
          <a:p>
            <a:pPr algn="ctr">
              <a:buNone/>
            </a:pPr>
            <a:r>
              <a:rPr lang="en-US" sz="1400" dirty="0" smtClean="0">
                <a:latin typeface="Calibri" pitchFamily="34" charset="0"/>
              </a:rPr>
              <a:t>Students will explain that simple grid systems (latitude and longitude) are used to locate places on maps and globes, and will begin to understand the Earth/sun relationship, identify the distinctive physical and cultural features of their community, and explain the geographic relationships within their own community with the state and other states within the region.</a:t>
            </a:r>
          </a:p>
          <a:p>
            <a:pPr algn="ctr">
              <a:buNone/>
            </a:pPr>
            <a:r>
              <a:rPr lang="en-US" sz="1400" dirty="0" smtClean="0">
                <a:latin typeface="Calibri" pitchFamily="34" charset="0"/>
              </a:rPr>
              <a:t>	</a:t>
            </a:r>
          </a:p>
          <a:p>
            <a:pPr algn="ctr">
              <a:buNone/>
            </a:pPr>
            <a:r>
              <a:rPr lang="en-US" sz="1400" dirty="0" smtClean="0">
                <a:latin typeface="Calibri" pitchFamily="34" charset="0"/>
              </a:rPr>
              <a:t>	</a:t>
            </a:r>
            <a:r>
              <a:rPr lang="en-US" sz="1400" b="1" dirty="0" smtClean="0">
                <a:latin typeface="Calibri" pitchFamily="34" charset="0"/>
              </a:rPr>
              <a:t>3.3.10 </a:t>
            </a:r>
            <a:r>
              <a:rPr lang="en-US" sz="1400" dirty="0" smtClean="0">
                <a:latin typeface="Calibri" pitchFamily="34" charset="0"/>
              </a:rPr>
              <a:t>Environment and Society: Use a variety of information resources to identify regional environmental issues and examine the ways that people have tried to solve these problems.</a:t>
            </a:r>
            <a:r>
              <a:rPr lang="en-US" sz="1400" b="1" dirty="0" smtClean="0">
                <a:latin typeface="Calibri" pitchFamily="34" charset="0"/>
              </a:rPr>
              <a:t>  	</a:t>
            </a:r>
            <a:endParaRPr lang="en-US" sz="1400" dirty="0" smtClean="0">
              <a:latin typeface="Calibri" pitchFamily="34" charset="0"/>
            </a:endParaRPr>
          </a:p>
          <a:p>
            <a:pPr algn="ctr">
              <a:buNone/>
            </a:pPr>
            <a:r>
              <a:rPr lang="en-US" sz="1400" b="1" dirty="0" smtClean="0">
                <a:latin typeface="Calibri" pitchFamily="34" charset="0"/>
              </a:rPr>
              <a:t>	3.3.11 </a:t>
            </a:r>
            <a:r>
              <a:rPr lang="en-US" sz="1400" dirty="0" smtClean="0">
                <a:latin typeface="Calibri" pitchFamily="34" charset="0"/>
              </a:rPr>
              <a:t>Environment and Society: Identify and describe the relationship between human systems and physical systems and the impact they have on each other.</a:t>
            </a:r>
          </a:p>
          <a:p>
            <a:pPr algn="ctr">
              <a:buNone/>
            </a:pPr>
            <a:endParaRPr lang="en-US" sz="1400" b="1" dirty="0" smtClean="0">
              <a:latin typeface="Calibri" pitchFamily="34" charset="0"/>
            </a:endParaRPr>
          </a:p>
          <a:p>
            <a:pPr algn="ctr">
              <a:buNone/>
            </a:pPr>
            <a:r>
              <a:rPr lang="en-US" sz="1400" b="1" dirty="0" smtClean="0">
                <a:latin typeface="Calibri" pitchFamily="34" charset="0"/>
              </a:rPr>
              <a:t>Science Standard 4: The Living Environment</a:t>
            </a:r>
            <a:endParaRPr lang="en-US" sz="1400" dirty="0" smtClean="0">
              <a:latin typeface="Calibri" pitchFamily="34" charset="0"/>
            </a:endParaRPr>
          </a:p>
          <a:p>
            <a:pPr algn="ctr">
              <a:buNone/>
            </a:pPr>
            <a:r>
              <a:rPr lang="en-US" sz="1400" dirty="0" smtClean="0">
                <a:latin typeface="Calibri" pitchFamily="34" charset="0"/>
              </a:rPr>
              <a:t>Students learn about an increasing variety of organisms. They use appropriate tools and identify similarities and differences among them. Students explore how organisms satisfy their needs in typical environments.</a:t>
            </a:r>
          </a:p>
          <a:p>
            <a:pPr algn="ctr">
              <a:buNone/>
            </a:pPr>
            <a:r>
              <a:rPr lang="en-US" sz="1400" b="1" dirty="0" smtClean="0">
                <a:latin typeface="Calibri" pitchFamily="34" charset="0"/>
              </a:rPr>
              <a:t> </a:t>
            </a:r>
            <a:endParaRPr lang="en-US" sz="1400" dirty="0" smtClean="0">
              <a:latin typeface="Calibri" pitchFamily="34" charset="0"/>
            </a:endParaRPr>
          </a:p>
          <a:p>
            <a:pPr algn="ctr">
              <a:buNone/>
            </a:pPr>
            <a:r>
              <a:rPr lang="en-US" sz="1400" b="1" dirty="0" smtClean="0">
                <a:latin typeface="Calibri" pitchFamily="34" charset="0"/>
              </a:rPr>
              <a:t>3.4.1 </a:t>
            </a:r>
            <a:r>
              <a:rPr lang="en-US" sz="1400" dirty="0" smtClean="0">
                <a:latin typeface="Calibri" pitchFamily="34" charset="0"/>
              </a:rPr>
              <a:t>Demonstrate that a great variety of living things can be sorted into groups in  many ways using various features, such as how they look, where they live, and how they act, to decide which things belong to which group</a:t>
            </a:r>
          </a:p>
          <a:p>
            <a:pPr algn="ctr">
              <a:buNone/>
            </a:pPr>
            <a:r>
              <a:rPr lang="en-US" sz="1400" dirty="0" smtClean="0">
                <a:latin typeface="Calibri" pitchFamily="34" charset="0"/>
              </a:rPr>
              <a:t>	</a:t>
            </a:r>
            <a:r>
              <a:rPr lang="en-US" sz="1400" b="1" dirty="0" smtClean="0">
                <a:latin typeface="Calibri" pitchFamily="34" charset="0"/>
              </a:rPr>
              <a:t>3.4.2 </a:t>
            </a:r>
            <a:r>
              <a:rPr lang="en-US" sz="1400" dirty="0" smtClean="0">
                <a:latin typeface="Calibri" pitchFamily="34" charset="0"/>
              </a:rPr>
              <a:t>Explain that features used for grouping depend on the purpose of the grouping.</a:t>
            </a:r>
            <a:endParaRPr lang="en-US" sz="1400" dirty="0">
              <a:latin typeface="Calibri" pitchFamily="34" charset="0"/>
            </a:endParaRPr>
          </a:p>
        </p:txBody>
      </p:sp>
      <p:sp>
        <p:nvSpPr>
          <p:cNvPr id="3" name="Title 2"/>
          <p:cNvSpPr>
            <a:spLocks noGrp="1"/>
          </p:cNvSpPr>
          <p:nvPr>
            <p:ph type="title"/>
          </p:nvPr>
        </p:nvSpPr>
        <p:spPr>
          <a:xfrm>
            <a:off x="0" y="152400"/>
            <a:ext cx="9144000" cy="1219200"/>
          </a:xfrm>
        </p:spPr>
        <p:txBody>
          <a:bodyPr>
            <a:norm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rPr>
              <a:t>Third Grade Standards</a:t>
            </a:r>
            <a:endParaRPr lang="en-US" sz="4400" b="1" dirty="0">
              <a:ln w="12700">
                <a:solidFill>
                  <a:schemeClr val="tx2">
                    <a:satMod val="155000"/>
                  </a:schemeClr>
                </a:solidFill>
                <a:prstDash val="solid"/>
              </a:ln>
              <a:solidFill>
                <a:schemeClr val="bg2">
                  <a:tint val="85000"/>
                  <a:satMod val="155000"/>
                </a:schemeClr>
              </a:solidFill>
              <a:effectLst>
                <a:outerShdw blurRad="50800" dist="38100" dir="5400000" algn="t" rotWithShape="0">
                  <a:prstClr val="black">
                    <a:alpha val="40000"/>
                  </a:prstClr>
                </a:outerShdw>
              </a:effectLst>
              <a:latin typeface="Calibri" pitchFamily="34" charset="0"/>
            </a:endParaRPr>
          </a:p>
        </p:txBody>
      </p:sp>
      <p:grpSp>
        <p:nvGrpSpPr>
          <p:cNvPr id="5" name="Group 4"/>
          <p:cNvGrpSpPr/>
          <p:nvPr/>
        </p:nvGrpSpPr>
        <p:grpSpPr>
          <a:xfrm>
            <a:off x="6781800" y="6324600"/>
            <a:ext cx="3048000" cy="457200"/>
            <a:chOff x="3048000" y="6019800"/>
            <a:chExt cx="3048000" cy="457200"/>
          </a:xfrm>
        </p:grpSpPr>
        <p:sp>
          <p:nvSpPr>
            <p:cNvPr id="6" name="Rounded Rectangle 5">
              <a:hlinkClick r:id="rId3" action="ppaction://hlinksldjump"/>
            </p:cNvPr>
            <p:cNvSpPr/>
            <p:nvPr/>
          </p:nvSpPr>
          <p:spPr>
            <a:xfrm>
              <a:off x="3886200" y="6019800"/>
              <a:ext cx="13716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7" name="TextBox 6">
              <a:hlinkClick r:id="" action="ppaction://hlinkshowjump?jump=firstslide"/>
            </p:cNvPr>
            <p:cNvSpPr txBox="1"/>
            <p:nvPr/>
          </p:nvSpPr>
          <p:spPr>
            <a:xfrm>
              <a:off x="3048000" y="6019800"/>
              <a:ext cx="3048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Home</a:t>
              </a:r>
              <a:endParaRPr lang="en-US" b="1" dirty="0">
                <a:effectLst>
                  <a:outerShdw blurRad="50800" dist="38100" dir="2700000" algn="tl" rotWithShape="0">
                    <a:prstClr val="black">
                      <a:alpha val="40000"/>
                    </a:prstClr>
                  </a:outerShdw>
                </a:effectLs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600200"/>
            <a:ext cx="9144000" cy="400110"/>
          </a:xfrm>
          <a:prstGeom prst="rect">
            <a:avLst/>
          </a:prstGeom>
          <a:noFill/>
        </p:spPr>
        <p:txBody>
          <a:bodyPr wrap="square" rtlCol="0">
            <a:spAutoFit/>
          </a:bodyPr>
          <a:lstStyle/>
          <a:p>
            <a:pPr algn="ctr"/>
            <a:r>
              <a:rPr lang="en-US" sz="2000" dirty="0" smtClean="0">
                <a:latin typeface="Calibri" pitchFamily="34" charset="0"/>
              </a:rPr>
              <a:t>Location: All over the world: USA, Africa, Australia and Asia.</a:t>
            </a:r>
            <a:endParaRPr lang="en-US" sz="2000" dirty="0">
              <a:latin typeface="Calibri" pitchFamily="34" charset="0"/>
            </a:endParaRPr>
          </a:p>
        </p:txBody>
      </p:sp>
      <p:grpSp>
        <p:nvGrpSpPr>
          <p:cNvPr id="2" name="Group 8"/>
          <p:cNvGrpSpPr/>
          <p:nvPr/>
        </p:nvGrpSpPr>
        <p:grpSpPr>
          <a:xfrm>
            <a:off x="0" y="4572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Desert Ecosystem</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p:cNvSpPr txBox="1"/>
          <p:nvPr/>
        </p:nvSpPr>
        <p:spPr>
          <a:xfrm>
            <a:off x="0" y="2133600"/>
            <a:ext cx="9144000" cy="400110"/>
          </a:xfrm>
          <a:prstGeom prst="rect">
            <a:avLst/>
          </a:prstGeom>
          <a:noFill/>
        </p:spPr>
        <p:txBody>
          <a:bodyPr wrap="square" rtlCol="0">
            <a:spAutoFit/>
          </a:bodyPr>
          <a:lstStyle/>
          <a:p>
            <a:pPr algn="ctr"/>
            <a:r>
              <a:rPr lang="en-US" sz="2000" dirty="0" smtClean="0">
                <a:latin typeface="Calibri" pitchFamily="34" charset="0"/>
              </a:rPr>
              <a:t>Climate: Hot during the day, cold at night, very dry.</a:t>
            </a:r>
            <a:endParaRPr lang="en-US" sz="2000" dirty="0">
              <a:latin typeface="Calibri" pitchFamily="34" charset="0"/>
            </a:endParaRPr>
          </a:p>
        </p:txBody>
      </p:sp>
      <p:sp>
        <p:nvSpPr>
          <p:cNvPr id="11" name="TextBox 10"/>
          <p:cNvSpPr txBox="1"/>
          <p:nvPr/>
        </p:nvSpPr>
        <p:spPr>
          <a:xfrm>
            <a:off x="0" y="2667000"/>
            <a:ext cx="9144000" cy="400110"/>
          </a:xfrm>
          <a:prstGeom prst="rect">
            <a:avLst/>
          </a:prstGeom>
          <a:noFill/>
        </p:spPr>
        <p:txBody>
          <a:bodyPr wrap="square" rtlCol="0">
            <a:spAutoFit/>
          </a:bodyPr>
          <a:lstStyle/>
          <a:p>
            <a:pPr algn="ctr"/>
            <a:r>
              <a:rPr lang="en-US" sz="2000" dirty="0" smtClean="0">
                <a:latin typeface="Calibri" pitchFamily="34" charset="0"/>
              </a:rPr>
              <a:t>Landscape:</a:t>
            </a:r>
            <a:endParaRPr lang="en-US" sz="2000" dirty="0">
              <a:latin typeface="Calibri" pitchFamily="34" charset="0"/>
            </a:endParaRPr>
          </a:p>
        </p:txBody>
      </p:sp>
      <p:sp>
        <p:nvSpPr>
          <p:cNvPr id="15" name="TextBox 14"/>
          <p:cNvSpPr txBox="1"/>
          <p:nvPr/>
        </p:nvSpPr>
        <p:spPr>
          <a:xfrm>
            <a:off x="0" y="4495800"/>
            <a:ext cx="9144000" cy="400110"/>
          </a:xfrm>
          <a:prstGeom prst="rect">
            <a:avLst/>
          </a:prstGeom>
          <a:noFill/>
        </p:spPr>
        <p:txBody>
          <a:bodyPr wrap="square" rtlCol="0">
            <a:spAutoFit/>
          </a:bodyPr>
          <a:lstStyle/>
          <a:p>
            <a:pPr algn="ctr"/>
            <a:r>
              <a:rPr lang="en-US" sz="2000" dirty="0" smtClean="0">
                <a:latin typeface="Calibri" pitchFamily="34" charset="0"/>
              </a:rPr>
              <a:t>Animals:</a:t>
            </a:r>
            <a:endParaRPr lang="en-US" sz="2000" dirty="0">
              <a:latin typeface="Calibri" pitchFamily="34" charset="0"/>
            </a:endParaRPr>
          </a:p>
        </p:txBody>
      </p:sp>
      <p:pic>
        <p:nvPicPr>
          <p:cNvPr id="37890" name="Picture 2" descr="http://wallpapers.diq.ru/wallpapers/15/Big_Lizard,_Sahara_Desert.jpg"/>
          <p:cNvPicPr>
            <a:picLocks noChangeAspect="1" noChangeArrowheads="1"/>
          </p:cNvPicPr>
          <p:nvPr/>
        </p:nvPicPr>
        <p:blipFill>
          <a:blip r:embed="rId3" cstate="print"/>
          <a:srcRect/>
          <a:stretch>
            <a:fillRect/>
          </a:stretch>
        </p:blipFill>
        <p:spPr bwMode="auto">
          <a:xfrm>
            <a:off x="685800" y="4800600"/>
            <a:ext cx="1828800" cy="1371600"/>
          </a:xfrm>
          <a:prstGeom prst="rect">
            <a:avLst/>
          </a:prstGeom>
          <a:ln>
            <a:noFill/>
          </a:ln>
          <a:effectLst>
            <a:softEdge rad="112500"/>
          </a:effectLst>
        </p:spPr>
      </p:pic>
      <p:pic>
        <p:nvPicPr>
          <p:cNvPr id="37892" name="Picture 4" descr="http://www.deshow.net/d/file/animal/2009-03/camels-444-2.jpg"/>
          <p:cNvPicPr>
            <a:picLocks noChangeAspect="1" noChangeArrowheads="1"/>
          </p:cNvPicPr>
          <p:nvPr/>
        </p:nvPicPr>
        <p:blipFill>
          <a:blip r:embed="rId4" cstate="print"/>
          <a:srcRect/>
          <a:stretch>
            <a:fillRect/>
          </a:stretch>
        </p:blipFill>
        <p:spPr bwMode="auto">
          <a:xfrm>
            <a:off x="4648200" y="4800600"/>
            <a:ext cx="1828800" cy="1371600"/>
          </a:xfrm>
          <a:prstGeom prst="rect">
            <a:avLst/>
          </a:prstGeom>
          <a:ln>
            <a:noFill/>
          </a:ln>
          <a:effectLst>
            <a:softEdge rad="112500"/>
          </a:effectLst>
        </p:spPr>
      </p:pic>
      <p:pic>
        <p:nvPicPr>
          <p:cNvPr id="37894" name="Picture 6" descr="http://upload.wikimedia.org/wikipedia/commons/f/f5/Baja_California_Desert.jpg"/>
          <p:cNvPicPr>
            <a:picLocks noChangeAspect="1" noChangeArrowheads="1"/>
          </p:cNvPicPr>
          <p:nvPr/>
        </p:nvPicPr>
        <p:blipFill>
          <a:blip r:embed="rId5" cstate="print"/>
          <a:srcRect/>
          <a:stretch>
            <a:fillRect/>
          </a:stretch>
        </p:blipFill>
        <p:spPr bwMode="auto">
          <a:xfrm>
            <a:off x="762000" y="2971800"/>
            <a:ext cx="1828800" cy="1371600"/>
          </a:xfrm>
          <a:prstGeom prst="rect">
            <a:avLst/>
          </a:prstGeom>
          <a:ln>
            <a:noFill/>
          </a:ln>
          <a:effectLst>
            <a:softEdge rad="112500"/>
          </a:effectLst>
        </p:spPr>
      </p:pic>
      <p:pic>
        <p:nvPicPr>
          <p:cNvPr id="37896" name="Picture 8" descr="http://files.myopera.com/quachluan/albums/646282/Desert%20Landscape.jpg"/>
          <p:cNvPicPr>
            <a:picLocks noChangeAspect="1" noChangeArrowheads="1"/>
          </p:cNvPicPr>
          <p:nvPr/>
        </p:nvPicPr>
        <p:blipFill>
          <a:blip r:embed="rId6" cstate="print"/>
          <a:srcRect/>
          <a:stretch>
            <a:fillRect/>
          </a:stretch>
        </p:blipFill>
        <p:spPr bwMode="auto">
          <a:xfrm>
            <a:off x="2667000" y="2971800"/>
            <a:ext cx="1828800" cy="1371600"/>
          </a:xfrm>
          <a:prstGeom prst="rect">
            <a:avLst/>
          </a:prstGeom>
          <a:ln>
            <a:noFill/>
          </a:ln>
          <a:effectLst>
            <a:softEdge rad="112500"/>
          </a:effectLst>
        </p:spPr>
      </p:pic>
      <p:sp>
        <p:nvSpPr>
          <p:cNvPr id="37900" name="AutoShape 12" descr="http://www.marietta.edu/~biol/biomes/images/desert/arizona_desert_62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904" name="AutoShape 16" descr="http://www.esquire.com/cm/esquire/images/Gd/desert-1108-l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906" name="Picture 18" descr="http://www.esquire.com/cm/esquire/images/Gd/desert-1108-lg.jpg"/>
          <p:cNvPicPr>
            <a:picLocks noChangeAspect="1" noChangeArrowheads="1"/>
          </p:cNvPicPr>
          <p:nvPr/>
        </p:nvPicPr>
        <p:blipFill>
          <a:blip r:embed="rId7" cstate="print"/>
          <a:srcRect/>
          <a:stretch>
            <a:fillRect/>
          </a:stretch>
        </p:blipFill>
        <p:spPr bwMode="auto">
          <a:xfrm>
            <a:off x="6553200" y="2971800"/>
            <a:ext cx="1828800" cy="1371600"/>
          </a:xfrm>
          <a:prstGeom prst="rect">
            <a:avLst/>
          </a:prstGeom>
          <a:ln>
            <a:noFill/>
          </a:ln>
          <a:effectLst>
            <a:softEdge rad="112500"/>
          </a:effectLst>
        </p:spPr>
      </p:pic>
      <p:pic>
        <p:nvPicPr>
          <p:cNvPr id="37908" name="Picture 20" descr="http://images-0.redbubble.net/img/art/size:large/view:main/1843865-2-ripples-in-kelsos-singing-sand.jpg"/>
          <p:cNvPicPr>
            <a:picLocks noChangeAspect="1" noChangeArrowheads="1"/>
          </p:cNvPicPr>
          <p:nvPr/>
        </p:nvPicPr>
        <p:blipFill>
          <a:blip r:embed="rId8" cstate="print"/>
          <a:srcRect/>
          <a:stretch>
            <a:fillRect/>
          </a:stretch>
        </p:blipFill>
        <p:spPr bwMode="auto">
          <a:xfrm>
            <a:off x="4648200" y="2971800"/>
            <a:ext cx="1828799" cy="1371600"/>
          </a:xfrm>
          <a:prstGeom prst="rect">
            <a:avLst/>
          </a:prstGeom>
          <a:ln>
            <a:noFill/>
          </a:ln>
          <a:effectLst>
            <a:softEdge rad="112500"/>
          </a:effectLst>
        </p:spPr>
      </p:pic>
      <p:sp>
        <p:nvSpPr>
          <p:cNvPr id="37910" name="AutoShape 22" descr="http://www.wildnatureimages.com/images%202/040214-0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912" name="Picture 24" descr="http://www.wildnatureimages.com/images%202/040214-036..jpg"/>
          <p:cNvPicPr>
            <a:picLocks noChangeAspect="1" noChangeArrowheads="1"/>
          </p:cNvPicPr>
          <p:nvPr/>
        </p:nvPicPr>
        <p:blipFill>
          <a:blip r:embed="rId9" cstate="print"/>
          <a:srcRect/>
          <a:stretch>
            <a:fillRect/>
          </a:stretch>
        </p:blipFill>
        <p:spPr bwMode="auto">
          <a:xfrm>
            <a:off x="2667000" y="4800600"/>
            <a:ext cx="1828800" cy="1371600"/>
          </a:xfrm>
          <a:prstGeom prst="rect">
            <a:avLst/>
          </a:prstGeom>
          <a:ln>
            <a:noFill/>
          </a:ln>
          <a:effectLst>
            <a:softEdge rad="112500"/>
          </a:effectLst>
        </p:spPr>
      </p:pic>
      <p:pic>
        <p:nvPicPr>
          <p:cNvPr id="37914" name="Picture 26" descr="http://ic2.pbase.com/v3/10/209910/2/45796878.GreatBasinRattlesnake07_05_05.jpg"/>
          <p:cNvPicPr>
            <a:picLocks noChangeAspect="1" noChangeArrowheads="1"/>
          </p:cNvPicPr>
          <p:nvPr/>
        </p:nvPicPr>
        <p:blipFill>
          <a:blip r:embed="rId10" cstate="print"/>
          <a:srcRect/>
          <a:stretch>
            <a:fillRect/>
          </a:stretch>
        </p:blipFill>
        <p:spPr bwMode="auto">
          <a:xfrm>
            <a:off x="6553200" y="4800600"/>
            <a:ext cx="1828800" cy="1371600"/>
          </a:xfrm>
          <a:prstGeom prst="rect">
            <a:avLst/>
          </a:prstGeom>
          <a:ln>
            <a:noFill/>
          </a:ln>
          <a:effectLst>
            <a:softEdge rad="112500"/>
          </a:effectLst>
        </p:spPr>
      </p:pic>
      <p:grpSp>
        <p:nvGrpSpPr>
          <p:cNvPr id="21" name="Group 20"/>
          <p:cNvGrpSpPr/>
          <p:nvPr/>
        </p:nvGrpSpPr>
        <p:grpSpPr>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3" name="TextBox 22">
              <a:hlinkClick r:id="rId12" action="ppaction://hlinksldjump"/>
            </p:cNvPr>
            <p:cNvSpPr txBox="1"/>
            <p:nvPr/>
          </p:nvSpPr>
          <p:spPr>
            <a:xfrm>
              <a:off x="0" y="6260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Back to ecosystems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600200"/>
            <a:ext cx="9144000" cy="400110"/>
          </a:xfrm>
          <a:prstGeom prst="rect">
            <a:avLst/>
          </a:prstGeom>
          <a:noFill/>
        </p:spPr>
        <p:txBody>
          <a:bodyPr wrap="square" rtlCol="0">
            <a:spAutoFit/>
          </a:bodyPr>
          <a:lstStyle/>
          <a:p>
            <a:pPr algn="ctr"/>
            <a:r>
              <a:rPr lang="en-US" sz="2000" dirty="0" smtClean="0">
                <a:latin typeface="Calibri" pitchFamily="34" charset="0"/>
              </a:rPr>
              <a:t>Location: Africa (similar savannas can be found in Australia).</a:t>
            </a:r>
            <a:endParaRPr lang="en-US" sz="2000" dirty="0">
              <a:latin typeface="Calibri" pitchFamily="34" charset="0"/>
            </a:endParaRPr>
          </a:p>
        </p:txBody>
      </p:sp>
      <p:grpSp>
        <p:nvGrpSpPr>
          <p:cNvPr id="2" name="Group 8"/>
          <p:cNvGrpSpPr/>
          <p:nvPr/>
        </p:nvGrpSpPr>
        <p:grpSpPr>
          <a:xfrm>
            <a:off x="0" y="457200"/>
            <a:ext cx="9144000" cy="838200"/>
            <a:chOff x="0" y="685800"/>
            <a:chExt cx="9144000" cy="838200"/>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15608"/>
            </a:xfrm>
            <a:prstGeom prst="rect">
              <a:avLst/>
            </a:prstGeom>
            <a:noFill/>
          </p:spPr>
          <p:txBody>
            <a:bodyPr wrap="square" lIns="91440" tIns="45720" rIns="91440" bIns="45720">
              <a:spAutoFit/>
            </a:bodyPr>
            <a:lstStyle/>
            <a:p>
              <a:pPr algn="ctr"/>
              <a:r>
                <a:rPr lang="en-US" sz="47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Grassland Savanna Ecosystem</a:t>
              </a:r>
              <a:endParaRPr lang="en-US" sz="47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p:cNvSpPr txBox="1"/>
          <p:nvPr/>
        </p:nvSpPr>
        <p:spPr>
          <a:xfrm>
            <a:off x="0" y="2133600"/>
            <a:ext cx="9144000" cy="400110"/>
          </a:xfrm>
          <a:prstGeom prst="rect">
            <a:avLst/>
          </a:prstGeom>
          <a:noFill/>
        </p:spPr>
        <p:txBody>
          <a:bodyPr wrap="square" rtlCol="0">
            <a:spAutoFit/>
          </a:bodyPr>
          <a:lstStyle/>
          <a:p>
            <a:pPr algn="ctr"/>
            <a:r>
              <a:rPr lang="en-US" sz="2000" dirty="0" smtClean="0">
                <a:latin typeface="Calibri" pitchFamily="34" charset="0"/>
              </a:rPr>
              <a:t>Climate: Hot, mostly dry with short seasons of rain.</a:t>
            </a:r>
            <a:endParaRPr lang="en-US" sz="2000" dirty="0">
              <a:latin typeface="Calibri" pitchFamily="34" charset="0"/>
            </a:endParaRPr>
          </a:p>
        </p:txBody>
      </p:sp>
      <p:sp>
        <p:nvSpPr>
          <p:cNvPr id="11" name="TextBox 10"/>
          <p:cNvSpPr txBox="1"/>
          <p:nvPr/>
        </p:nvSpPr>
        <p:spPr>
          <a:xfrm>
            <a:off x="0" y="2590800"/>
            <a:ext cx="9144000" cy="400110"/>
          </a:xfrm>
          <a:prstGeom prst="rect">
            <a:avLst/>
          </a:prstGeom>
          <a:noFill/>
        </p:spPr>
        <p:txBody>
          <a:bodyPr wrap="square" rtlCol="0">
            <a:spAutoFit/>
          </a:bodyPr>
          <a:lstStyle/>
          <a:p>
            <a:pPr algn="ctr"/>
            <a:r>
              <a:rPr lang="en-US" sz="2000" dirty="0" smtClean="0">
                <a:latin typeface="Calibri" pitchFamily="34" charset="0"/>
              </a:rPr>
              <a:t>Landscape:</a:t>
            </a:r>
            <a:endParaRPr lang="en-US" sz="2000" dirty="0">
              <a:latin typeface="Calibri" pitchFamily="34" charset="0"/>
            </a:endParaRPr>
          </a:p>
        </p:txBody>
      </p:sp>
      <p:sp>
        <p:nvSpPr>
          <p:cNvPr id="15" name="TextBox 14"/>
          <p:cNvSpPr txBox="1"/>
          <p:nvPr/>
        </p:nvSpPr>
        <p:spPr>
          <a:xfrm>
            <a:off x="0" y="4419600"/>
            <a:ext cx="9144000" cy="400110"/>
          </a:xfrm>
          <a:prstGeom prst="rect">
            <a:avLst/>
          </a:prstGeom>
          <a:noFill/>
        </p:spPr>
        <p:txBody>
          <a:bodyPr wrap="square" rtlCol="0">
            <a:spAutoFit/>
          </a:bodyPr>
          <a:lstStyle/>
          <a:p>
            <a:pPr algn="ctr"/>
            <a:r>
              <a:rPr lang="en-US" sz="2000" dirty="0" smtClean="0">
                <a:latin typeface="Calibri" pitchFamily="34" charset="0"/>
              </a:rPr>
              <a:t>Animals:</a:t>
            </a:r>
            <a:endParaRPr lang="en-US" sz="2000" dirty="0">
              <a:latin typeface="Calibri" pitchFamily="34" charset="0"/>
            </a:endParaRPr>
          </a:p>
        </p:txBody>
      </p:sp>
      <p:sp>
        <p:nvSpPr>
          <p:cNvPr id="37900" name="AutoShape 12" descr="http://www.marietta.edu/~biol/biomes/images/desert/arizona_desert_621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904" name="AutoShape 16" descr="http://www.esquire.com/cm/esquire/images/Gd/desert-1108-l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910" name="AutoShape 22" descr="http://www.wildnatureimages.com/images%202/040214-03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 name="Picture 2" descr="http://www.elephantcountryweb.com/savanna_elephant.jpeg"/>
          <p:cNvPicPr>
            <a:picLocks noChangeAspect="1" noChangeArrowheads="1"/>
          </p:cNvPicPr>
          <p:nvPr/>
        </p:nvPicPr>
        <p:blipFill>
          <a:blip r:embed="rId3" cstate="print"/>
          <a:srcRect/>
          <a:stretch>
            <a:fillRect/>
          </a:stretch>
        </p:blipFill>
        <p:spPr bwMode="auto">
          <a:xfrm>
            <a:off x="533400" y="4724400"/>
            <a:ext cx="1917700" cy="1371600"/>
          </a:xfrm>
          <a:prstGeom prst="rect">
            <a:avLst/>
          </a:prstGeom>
          <a:ln>
            <a:noFill/>
          </a:ln>
          <a:effectLst>
            <a:softEdge rad="112500"/>
          </a:effectLst>
        </p:spPr>
      </p:pic>
      <p:pic>
        <p:nvPicPr>
          <p:cNvPr id="2052" name="Picture 4" descr="http://nationalzoo.si.edu/Animals/AfricanSavanna/images/covers/cover_zebra.jpg"/>
          <p:cNvPicPr>
            <a:picLocks noChangeAspect="1" noChangeArrowheads="1"/>
          </p:cNvPicPr>
          <p:nvPr/>
        </p:nvPicPr>
        <p:blipFill>
          <a:blip r:embed="rId4" cstate="print"/>
          <a:srcRect/>
          <a:stretch>
            <a:fillRect/>
          </a:stretch>
        </p:blipFill>
        <p:spPr bwMode="auto">
          <a:xfrm>
            <a:off x="6629400" y="4800600"/>
            <a:ext cx="1841499" cy="1371600"/>
          </a:xfrm>
          <a:prstGeom prst="rect">
            <a:avLst/>
          </a:prstGeom>
          <a:ln>
            <a:noFill/>
          </a:ln>
          <a:effectLst>
            <a:softEdge rad="112500"/>
          </a:effectLst>
        </p:spPr>
      </p:pic>
      <p:pic>
        <p:nvPicPr>
          <p:cNvPr id="2054" name="Picture 6" descr="http://savannaenvironment.files.wordpress.com/2008/04/lions.jpg"/>
          <p:cNvPicPr>
            <a:picLocks noChangeAspect="1" noChangeArrowheads="1"/>
          </p:cNvPicPr>
          <p:nvPr/>
        </p:nvPicPr>
        <p:blipFill>
          <a:blip r:embed="rId5" cstate="print"/>
          <a:srcRect/>
          <a:stretch>
            <a:fillRect/>
          </a:stretch>
        </p:blipFill>
        <p:spPr bwMode="auto">
          <a:xfrm>
            <a:off x="4572000" y="4724400"/>
            <a:ext cx="1828800" cy="1371600"/>
          </a:xfrm>
          <a:prstGeom prst="rect">
            <a:avLst/>
          </a:prstGeom>
          <a:ln>
            <a:noFill/>
          </a:ln>
          <a:effectLst>
            <a:softEdge rad="112500"/>
          </a:effectLst>
        </p:spPr>
      </p:pic>
      <p:pic>
        <p:nvPicPr>
          <p:cNvPr id="2056" name="Picture 8" descr="http://images.stanzapub.com/readers/2009/02/06/antdesk0255_1.jpg"/>
          <p:cNvPicPr>
            <a:picLocks noChangeAspect="1" noChangeArrowheads="1"/>
          </p:cNvPicPr>
          <p:nvPr/>
        </p:nvPicPr>
        <p:blipFill>
          <a:blip r:embed="rId6" cstate="print"/>
          <a:srcRect/>
          <a:stretch>
            <a:fillRect/>
          </a:stretch>
        </p:blipFill>
        <p:spPr bwMode="auto">
          <a:xfrm>
            <a:off x="2514600" y="4724400"/>
            <a:ext cx="1917700" cy="1371600"/>
          </a:xfrm>
          <a:prstGeom prst="rect">
            <a:avLst/>
          </a:prstGeom>
          <a:ln>
            <a:noFill/>
          </a:ln>
          <a:effectLst>
            <a:softEdge rad="112500"/>
          </a:effectLst>
        </p:spPr>
      </p:pic>
      <p:pic>
        <p:nvPicPr>
          <p:cNvPr id="2058" name="Picture 10" descr="http://www.maion.com/photography/_photos/nami0770.jpg"/>
          <p:cNvPicPr>
            <a:picLocks noChangeAspect="1" noChangeArrowheads="1"/>
          </p:cNvPicPr>
          <p:nvPr/>
        </p:nvPicPr>
        <p:blipFill>
          <a:blip r:embed="rId7" cstate="print"/>
          <a:srcRect/>
          <a:stretch>
            <a:fillRect/>
          </a:stretch>
        </p:blipFill>
        <p:spPr bwMode="auto">
          <a:xfrm>
            <a:off x="609600" y="2971800"/>
            <a:ext cx="1841500" cy="1371600"/>
          </a:xfrm>
          <a:prstGeom prst="rect">
            <a:avLst/>
          </a:prstGeom>
          <a:ln>
            <a:noFill/>
          </a:ln>
          <a:effectLst>
            <a:softEdge rad="112500"/>
          </a:effectLst>
        </p:spPr>
      </p:pic>
      <p:pic>
        <p:nvPicPr>
          <p:cNvPr id="2060" name="Picture 12" descr="http://k41.pbase.com/o3/34/123234/1/88533786.uTZgQgP6.070901IMG_322501.jpg"/>
          <p:cNvPicPr>
            <a:picLocks noChangeAspect="1" noChangeArrowheads="1"/>
          </p:cNvPicPr>
          <p:nvPr/>
        </p:nvPicPr>
        <p:blipFill>
          <a:blip r:embed="rId8" cstate="print"/>
          <a:srcRect/>
          <a:stretch>
            <a:fillRect/>
          </a:stretch>
        </p:blipFill>
        <p:spPr bwMode="auto">
          <a:xfrm>
            <a:off x="2590800" y="2971800"/>
            <a:ext cx="1917700" cy="1371600"/>
          </a:xfrm>
          <a:prstGeom prst="rect">
            <a:avLst/>
          </a:prstGeom>
          <a:ln>
            <a:noFill/>
          </a:ln>
          <a:effectLst>
            <a:softEdge rad="112500"/>
          </a:effectLst>
        </p:spPr>
      </p:pic>
      <p:pic>
        <p:nvPicPr>
          <p:cNvPr id="2062" name="Picture 14" descr="http://media-2.web.britannica.com/eb-media/66/94366-004.jpg"/>
          <p:cNvPicPr>
            <a:picLocks noChangeAspect="1" noChangeArrowheads="1"/>
          </p:cNvPicPr>
          <p:nvPr/>
        </p:nvPicPr>
        <p:blipFill>
          <a:blip r:embed="rId9" cstate="print"/>
          <a:srcRect/>
          <a:stretch>
            <a:fillRect/>
          </a:stretch>
        </p:blipFill>
        <p:spPr bwMode="auto">
          <a:xfrm>
            <a:off x="4648200" y="2971800"/>
            <a:ext cx="1917700" cy="1371600"/>
          </a:xfrm>
          <a:prstGeom prst="rect">
            <a:avLst/>
          </a:prstGeom>
          <a:ln>
            <a:noFill/>
          </a:ln>
          <a:effectLst>
            <a:softEdge rad="112500"/>
          </a:effectLst>
        </p:spPr>
      </p:pic>
      <p:pic>
        <p:nvPicPr>
          <p:cNvPr id="2064" name="Picture 16" descr="http://www.blueplanetbiomes.org/images/UmbrellaThornAcacia.jpg"/>
          <p:cNvPicPr>
            <a:picLocks noChangeAspect="1" noChangeArrowheads="1"/>
          </p:cNvPicPr>
          <p:nvPr/>
        </p:nvPicPr>
        <p:blipFill>
          <a:blip r:embed="rId10" cstate="print"/>
          <a:srcRect/>
          <a:stretch>
            <a:fillRect/>
          </a:stretch>
        </p:blipFill>
        <p:spPr bwMode="auto">
          <a:xfrm>
            <a:off x="6629400" y="2971800"/>
            <a:ext cx="1839017" cy="1371600"/>
          </a:xfrm>
          <a:prstGeom prst="rect">
            <a:avLst/>
          </a:prstGeom>
          <a:ln>
            <a:noFill/>
          </a:ln>
          <a:effectLst>
            <a:softEdge rad="112500"/>
          </a:effectLst>
        </p:spPr>
      </p:pic>
      <p:grpSp>
        <p:nvGrpSpPr>
          <p:cNvPr id="21" name="Group 20"/>
          <p:cNvGrpSpPr/>
          <p:nvPr/>
        </p:nvGrpSpPr>
        <p:grpSpPr>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3" name="TextBox 22">
              <a:hlinkClick r:id="rId12" action="ppaction://hlinksldjump"/>
            </p:cNvPr>
            <p:cNvSpPr txBox="1"/>
            <p:nvPr/>
          </p:nvSpPr>
          <p:spPr>
            <a:xfrm>
              <a:off x="0" y="6260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Back to ecosystems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524000"/>
            <a:ext cx="9144000" cy="400110"/>
          </a:xfrm>
          <a:prstGeom prst="rect">
            <a:avLst/>
          </a:prstGeom>
          <a:noFill/>
        </p:spPr>
        <p:txBody>
          <a:bodyPr wrap="square" rtlCol="0">
            <a:spAutoFit/>
          </a:bodyPr>
          <a:lstStyle/>
          <a:p>
            <a:pPr algn="ctr"/>
            <a:r>
              <a:rPr lang="en-US" sz="2000" dirty="0" smtClean="0">
                <a:latin typeface="Calibri" pitchFamily="34" charset="0"/>
              </a:rPr>
              <a:t>Location: All of the world. Four major oceans: Arctic, Indian, Pacific and Atlantic</a:t>
            </a:r>
            <a:endParaRPr lang="en-US" sz="2000" dirty="0">
              <a:latin typeface="Calibri" pitchFamily="34" charset="0"/>
            </a:endParaRPr>
          </a:p>
        </p:txBody>
      </p:sp>
      <p:grpSp>
        <p:nvGrpSpPr>
          <p:cNvPr id="2" name="Group 8"/>
          <p:cNvGrpSpPr/>
          <p:nvPr/>
        </p:nvGrpSpPr>
        <p:grpSpPr>
          <a:xfrm>
            <a:off x="0" y="304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Ocean Ecosystem</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p:cNvSpPr txBox="1"/>
          <p:nvPr/>
        </p:nvSpPr>
        <p:spPr>
          <a:xfrm>
            <a:off x="0" y="2133600"/>
            <a:ext cx="9144000" cy="400110"/>
          </a:xfrm>
          <a:prstGeom prst="rect">
            <a:avLst/>
          </a:prstGeom>
          <a:noFill/>
        </p:spPr>
        <p:txBody>
          <a:bodyPr wrap="square" rtlCol="0">
            <a:spAutoFit/>
          </a:bodyPr>
          <a:lstStyle/>
          <a:p>
            <a:pPr algn="ctr"/>
            <a:r>
              <a:rPr lang="en-US" sz="2000" dirty="0" smtClean="0">
                <a:latin typeface="Calibri" pitchFamily="34" charset="0"/>
              </a:rPr>
              <a:t>Climate: Depending on location, ranges from freezing cold to warm temperatures</a:t>
            </a:r>
            <a:endParaRPr lang="en-US" sz="2000" dirty="0">
              <a:latin typeface="Calibri" pitchFamily="34" charset="0"/>
            </a:endParaRPr>
          </a:p>
        </p:txBody>
      </p:sp>
      <p:sp>
        <p:nvSpPr>
          <p:cNvPr id="11" name="TextBox 10"/>
          <p:cNvSpPr txBox="1"/>
          <p:nvPr/>
        </p:nvSpPr>
        <p:spPr>
          <a:xfrm>
            <a:off x="0" y="2667000"/>
            <a:ext cx="9144000" cy="400110"/>
          </a:xfrm>
          <a:prstGeom prst="rect">
            <a:avLst/>
          </a:prstGeom>
          <a:noFill/>
        </p:spPr>
        <p:txBody>
          <a:bodyPr wrap="square" rtlCol="0">
            <a:spAutoFit/>
          </a:bodyPr>
          <a:lstStyle/>
          <a:p>
            <a:pPr algn="ctr"/>
            <a:r>
              <a:rPr lang="en-US" sz="2000" dirty="0" smtClean="0">
                <a:latin typeface="Calibri" pitchFamily="34" charset="0"/>
              </a:rPr>
              <a:t>Landscape:</a:t>
            </a:r>
            <a:endParaRPr lang="en-US" sz="2000" dirty="0">
              <a:latin typeface="Calibri" pitchFamily="34" charset="0"/>
            </a:endParaRPr>
          </a:p>
        </p:txBody>
      </p:sp>
      <p:sp>
        <p:nvSpPr>
          <p:cNvPr id="15" name="TextBox 14"/>
          <p:cNvSpPr txBox="1"/>
          <p:nvPr/>
        </p:nvSpPr>
        <p:spPr>
          <a:xfrm>
            <a:off x="0" y="4419600"/>
            <a:ext cx="9144000" cy="400110"/>
          </a:xfrm>
          <a:prstGeom prst="rect">
            <a:avLst/>
          </a:prstGeom>
          <a:noFill/>
        </p:spPr>
        <p:txBody>
          <a:bodyPr wrap="square" rtlCol="0">
            <a:spAutoFit/>
          </a:bodyPr>
          <a:lstStyle/>
          <a:p>
            <a:pPr algn="ctr"/>
            <a:r>
              <a:rPr lang="en-US" sz="2000" dirty="0" smtClean="0">
                <a:latin typeface="Calibri" pitchFamily="34" charset="0"/>
              </a:rPr>
              <a:t>Animals:</a:t>
            </a:r>
            <a:endParaRPr lang="en-US" sz="2000" dirty="0">
              <a:latin typeface="Calibri" pitchFamily="34" charset="0"/>
            </a:endParaRPr>
          </a:p>
        </p:txBody>
      </p:sp>
      <p:sp>
        <p:nvSpPr>
          <p:cNvPr id="6148" name="AutoShape 4"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http://www.nasa.gov/images/content/231290main_permafrostearth_HI.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46" name="Picture 2" descr="http://www.noaa.gov/features/economic_0708/images/coralreef.jpg"/>
          <p:cNvPicPr>
            <a:picLocks noChangeAspect="1" noChangeArrowheads="1"/>
          </p:cNvPicPr>
          <p:nvPr/>
        </p:nvPicPr>
        <p:blipFill>
          <a:blip r:embed="rId3" cstate="print"/>
          <a:srcRect/>
          <a:stretch>
            <a:fillRect/>
          </a:stretch>
        </p:blipFill>
        <p:spPr bwMode="auto">
          <a:xfrm>
            <a:off x="763029" y="2971800"/>
            <a:ext cx="1827771" cy="1371600"/>
          </a:xfrm>
          <a:prstGeom prst="rect">
            <a:avLst/>
          </a:prstGeom>
          <a:ln>
            <a:noFill/>
          </a:ln>
          <a:effectLst>
            <a:softEdge rad="112500"/>
          </a:effectLst>
        </p:spPr>
      </p:pic>
      <p:pic>
        <p:nvPicPr>
          <p:cNvPr id="82948" name="Picture 4" descr="http://www.deviantart.com/download/48968171/Underwater_Ocean_Floor_Light_by_Della_Stock.jpg"/>
          <p:cNvPicPr>
            <a:picLocks noChangeAspect="1" noChangeArrowheads="1"/>
          </p:cNvPicPr>
          <p:nvPr/>
        </p:nvPicPr>
        <p:blipFill>
          <a:blip r:embed="rId4" cstate="print"/>
          <a:srcRect/>
          <a:stretch>
            <a:fillRect/>
          </a:stretch>
        </p:blipFill>
        <p:spPr bwMode="auto">
          <a:xfrm>
            <a:off x="2743201" y="2971800"/>
            <a:ext cx="1828799" cy="1371600"/>
          </a:xfrm>
          <a:prstGeom prst="rect">
            <a:avLst/>
          </a:prstGeom>
          <a:ln>
            <a:noFill/>
          </a:ln>
          <a:effectLst>
            <a:softEdge rad="112500"/>
          </a:effectLst>
        </p:spPr>
      </p:pic>
      <p:pic>
        <p:nvPicPr>
          <p:cNvPr id="82950" name="Picture 6" descr="http://laddish.net/events/2008/0127.mexico/photos_web/scuba/2008_0206_14.33a.%20Manta%20Ray%20gliding%20over%20ocean%20floor%20covered%20with%20mushroom%20thingies.jpg"/>
          <p:cNvPicPr>
            <a:picLocks noChangeAspect="1" noChangeArrowheads="1"/>
          </p:cNvPicPr>
          <p:nvPr/>
        </p:nvPicPr>
        <p:blipFill>
          <a:blip r:embed="rId5" cstate="print"/>
          <a:srcRect r="513" b="7009"/>
          <a:stretch>
            <a:fillRect/>
          </a:stretch>
        </p:blipFill>
        <p:spPr bwMode="auto">
          <a:xfrm>
            <a:off x="6629400" y="2971800"/>
            <a:ext cx="1828799" cy="1371600"/>
          </a:xfrm>
          <a:prstGeom prst="rect">
            <a:avLst/>
          </a:prstGeom>
          <a:ln>
            <a:noFill/>
          </a:ln>
          <a:effectLst>
            <a:softEdge rad="112500"/>
          </a:effectLst>
        </p:spPr>
      </p:pic>
      <p:pic>
        <p:nvPicPr>
          <p:cNvPr id="82952" name="Picture 8" descr="Underwater Volcano">
            <a:hlinkClick r:id="rId6"/>
          </p:cNvPr>
          <p:cNvPicPr>
            <a:picLocks noChangeAspect="1" noChangeArrowheads="1"/>
          </p:cNvPicPr>
          <p:nvPr/>
        </p:nvPicPr>
        <p:blipFill>
          <a:blip r:embed="rId7" cstate="print"/>
          <a:srcRect r="867" b="10535"/>
          <a:stretch>
            <a:fillRect/>
          </a:stretch>
        </p:blipFill>
        <p:spPr bwMode="auto">
          <a:xfrm>
            <a:off x="4648200" y="2971800"/>
            <a:ext cx="1825625" cy="1371600"/>
          </a:xfrm>
          <a:prstGeom prst="rect">
            <a:avLst/>
          </a:prstGeom>
          <a:ln>
            <a:noFill/>
          </a:ln>
          <a:effectLst>
            <a:softEdge rad="112500"/>
          </a:effectLst>
        </p:spPr>
      </p:pic>
      <p:pic>
        <p:nvPicPr>
          <p:cNvPr id="82954" name="Picture 10" descr="http://scrapetv.com/News/News%20Pages/Everyone%20Else/images-3/sea-turtle-1.jpg"/>
          <p:cNvPicPr>
            <a:picLocks noChangeAspect="1" noChangeArrowheads="1"/>
          </p:cNvPicPr>
          <p:nvPr/>
        </p:nvPicPr>
        <p:blipFill>
          <a:blip r:embed="rId8" cstate="print"/>
          <a:srcRect/>
          <a:stretch>
            <a:fillRect/>
          </a:stretch>
        </p:blipFill>
        <p:spPr bwMode="auto">
          <a:xfrm>
            <a:off x="749301" y="4724400"/>
            <a:ext cx="1841499" cy="1371600"/>
          </a:xfrm>
          <a:prstGeom prst="rect">
            <a:avLst/>
          </a:prstGeom>
          <a:ln>
            <a:noFill/>
          </a:ln>
          <a:effectLst>
            <a:softEdge rad="112500"/>
          </a:effectLst>
        </p:spPr>
      </p:pic>
      <p:pic>
        <p:nvPicPr>
          <p:cNvPr id="26" name="Picture 25" descr="http://www.richard-seaman.com/Wallpaper/Nature/Underwater/Fish/ClownAnemonefishesAtEdgeOfAnemone.jpg"/>
          <p:cNvPicPr/>
          <p:nvPr/>
        </p:nvPicPr>
        <p:blipFill>
          <a:blip r:embed="rId9" cstate="print"/>
          <a:srcRect/>
          <a:stretch>
            <a:fillRect/>
          </a:stretch>
        </p:blipFill>
        <p:spPr bwMode="auto">
          <a:xfrm>
            <a:off x="2743200" y="4724400"/>
            <a:ext cx="1828800" cy="1371600"/>
          </a:xfrm>
          <a:prstGeom prst="rect">
            <a:avLst/>
          </a:prstGeom>
          <a:ln>
            <a:noFill/>
          </a:ln>
          <a:effectLst>
            <a:softEdge rad="112500"/>
          </a:effectLst>
        </p:spPr>
      </p:pic>
      <p:pic>
        <p:nvPicPr>
          <p:cNvPr id="27" name="Picture 26" descr="Starfish"/>
          <p:cNvPicPr/>
          <p:nvPr/>
        </p:nvPicPr>
        <p:blipFill>
          <a:blip r:embed="rId10" cstate="print"/>
          <a:srcRect/>
          <a:stretch>
            <a:fillRect/>
          </a:stretch>
        </p:blipFill>
        <p:spPr bwMode="auto">
          <a:xfrm>
            <a:off x="4648200" y="4724400"/>
            <a:ext cx="1828800" cy="1371600"/>
          </a:xfrm>
          <a:prstGeom prst="rect">
            <a:avLst/>
          </a:prstGeom>
          <a:ln>
            <a:noFill/>
          </a:ln>
          <a:effectLst>
            <a:softEdge rad="112500"/>
          </a:effectLst>
        </p:spPr>
      </p:pic>
      <p:pic>
        <p:nvPicPr>
          <p:cNvPr id="82956" name="Picture 12" descr="http://www.savebay.info/projects/dolphins/SubPageDolphin.jpg"/>
          <p:cNvPicPr>
            <a:picLocks noChangeAspect="1" noChangeArrowheads="1"/>
          </p:cNvPicPr>
          <p:nvPr/>
        </p:nvPicPr>
        <p:blipFill>
          <a:blip r:embed="rId11" cstate="print"/>
          <a:srcRect/>
          <a:stretch>
            <a:fillRect/>
          </a:stretch>
        </p:blipFill>
        <p:spPr bwMode="auto">
          <a:xfrm>
            <a:off x="6629400" y="4724400"/>
            <a:ext cx="1828800" cy="1371600"/>
          </a:xfrm>
          <a:prstGeom prst="rect">
            <a:avLst/>
          </a:prstGeom>
          <a:ln>
            <a:noFill/>
          </a:ln>
          <a:effectLst>
            <a:softEdge rad="112500"/>
          </a:effectLst>
        </p:spPr>
      </p:pic>
      <p:grpSp>
        <p:nvGrpSpPr>
          <p:cNvPr id="21" name="Group 20"/>
          <p:cNvGrpSpPr/>
          <p:nvPr/>
        </p:nvGrpSpPr>
        <p:grpSpPr>
          <a:xfrm>
            <a:off x="0" y="6248400"/>
            <a:ext cx="9144000" cy="457200"/>
            <a:chOff x="0" y="6248400"/>
            <a:chExt cx="9144000" cy="457200"/>
          </a:xfrm>
        </p:grpSpPr>
        <p:sp>
          <p:nvSpPr>
            <p:cNvPr id="22" name="Rounded Rectangle 21">
              <a:hlinkClick r:id="rId12"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3" name="TextBox 22">
              <a:hlinkClick r:id="rId13" action="ppaction://hlinksldjump"/>
            </p:cNvPr>
            <p:cNvSpPr txBox="1"/>
            <p:nvPr/>
          </p:nvSpPr>
          <p:spPr>
            <a:xfrm>
              <a:off x="0" y="6260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Back to ecosystems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524000"/>
            <a:ext cx="9144000" cy="400110"/>
          </a:xfrm>
          <a:prstGeom prst="rect">
            <a:avLst/>
          </a:prstGeom>
          <a:noFill/>
        </p:spPr>
        <p:txBody>
          <a:bodyPr wrap="square" rtlCol="0">
            <a:spAutoFit/>
          </a:bodyPr>
          <a:lstStyle/>
          <a:p>
            <a:pPr algn="ctr"/>
            <a:r>
              <a:rPr lang="en-US" sz="2000" dirty="0" smtClean="0">
                <a:latin typeface="Calibri" pitchFamily="34" charset="0"/>
              </a:rPr>
              <a:t>Location: South America, Africa and Asia</a:t>
            </a:r>
            <a:endParaRPr lang="en-US" sz="2000" dirty="0">
              <a:latin typeface="Calibri" pitchFamily="34" charset="0"/>
            </a:endParaRPr>
          </a:p>
        </p:txBody>
      </p:sp>
      <p:grpSp>
        <p:nvGrpSpPr>
          <p:cNvPr id="2" name="Group 8"/>
          <p:cNvGrpSpPr/>
          <p:nvPr/>
        </p:nvGrpSpPr>
        <p:grpSpPr>
          <a:xfrm>
            <a:off x="0" y="304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Rainforest Ecosystem</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p:cNvSpPr txBox="1"/>
          <p:nvPr/>
        </p:nvSpPr>
        <p:spPr>
          <a:xfrm>
            <a:off x="0" y="2133600"/>
            <a:ext cx="9144000" cy="400110"/>
          </a:xfrm>
          <a:prstGeom prst="rect">
            <a:avLst/>
          </a:prstGeom>
          <a:noFill/>
        </p:spPr>
        <p:txBody>
          <a:bodyPr wrap="square" rtlCol="0">
            <a:spAutoFit/>
          </a:bodyPr>
          <a:lstStyle/>
          <a:p>
            <a:pPr algn="ctr"/>
            <a:r>
              <a:rPr lang="en-US" sz="2000" dirty="0" smtClean="0">
                <a:latin typeface="Calibri" pitchFamily="34" charset="0"/>
              </a:rPr>
              <a:t>Climate: Very hot and humid. Rains an average of 80 inches each year!</a:t>
            </a:r>
            <a:endParaRPr lang="en-US" sz="2000" dirty="0">
              <a:latin typeface="Calibri" pitchFamily="34" charset="0"/>
            </a:endParaRPr>
          </a:p>
        </p:txBody>
      </p:sp>
      <p:sp>
        <p:nvSpPr>
          <p:cNvPr id="11" name="TextBox 10"/>
          <p:cNvSpPr txBox="1"/>
          <p:nvPr/>
        </p:nvSpPr>
        <p:spPr>
          <a:xfrm>
            <a:off x="0" y="2667000"/>
            <a:ext cx="9144000" cy="400110"/>
          </a:xfrm>
          <a:prstGeom prst="rect">
            <a:avLst/>
          </a:prstGeom>
          <a:noFill/>
        </p:spPr>
        <p:txBody>
          <a:bodyPr wrap="square" rtlCol="0">
            <a:spAutoFit/>
          </a:bodyPr>
          <a:lstStyle/>
          <a:p>
            <a:pPr algn="ctr"/>
            <a:r>
              <a:rPr lang="en-US" sz="2000" dirty="0" smtClean="0">
                <a:latin typeface="Calibri" pitchFamily="34" charset="0"/>
              </a:rPr>
              <a:t>Landscape:</a:t>
            </a:r>
            <a:endParaRPr lang="en-US" sz="2000" dirty="0">
              <a:latin typeface="Calibri" pitchFamily="34" charset="0"/>
            </a:endParaRPr>
          </a:p>
        </p:txBody>
      </p:sp>
      <p:sp>
        <p:nvSpPr>
          <p:cNvPr id="15" name="TextBox 14"/>
          <p:cNvSpPr txBox="1"/>
          <p:nvPr/>
        </p:nvSpPr>
        <p:spPr>
          <a:xfrm>
            <a:off x="0" y="4419600"/>
            <a:ext cx="9144000" cy="400110"/>
          </a:xfrm>
          <a:prstGeom prst="rect">
            <a:avLst/>
          </a:prstGeom>
          <a:noFill/>
        </p:spPr>
        <p:txBody>
          <a:bodyPr wrap="square" rtlCol="0">
            <a:spAutoFit/>
          </a:bodyPr>
          <a:lstStyle/>
          <a:p>
            <a:pPr algn="ctr"/>
            <a:r>
              <a:rPr lang="en-US" sz="2000" dirty="0" smtClean="0">
                <a:latin typeface="Calibri" pitchFamily="34" charset="0"/>
              </a:rPr>
              <a:t>Animals:</a:t>
            </a:r>
            <a:endParaRPr lang="en-US" sz="2000" dirty="0">
              <a:latin typeface="Calibri" pitchFamily="34" charset="0"/>
            </a:endParaRPr>
          </a:p>
        </p:txBody>
      </p:sp>
      <p:sp>
        <p:nvSpPr>
          <p:cNvPr id="6148" name="AutoShape 4"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http://www.nasa.gov/images/content/231290main_permafrostearth_HI.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0898" name="Picture 2" descr="http://images-3.redbubble.net/img/art/size:large/view:main/391237-7-otways-rainforest.jpg"/>
          <p:cNvPicPr>
            <a:picLocks noChangeAspect="1" noChangeArrowheads="1"/>
          </p:cNvPicPr>
          <p:nvPr/>
        </p:nvPicPr>
        <p:blipFill>
          <a:blip r:embed="rId3" cstate="print"/>
          <a:srcRect/>
          <a:stretch>
            <a:fillRect/>
          </a:stretch>
        </p:blipFill>
        <p:spPr bwMode="auto">
          <a:xfrm>
            <a:off x="749301" y="2971800"/>
            <a:ext cx="1841499" cy="1371600"/>
          </a:xfrm>
          <a:prstGeom prst="rect">
            <a:avLst/>
          </a:prstGeom>
          <a:ln>
            <a:noFill/>
          </a:ln>
          <a:effectLst>
            <a:softEdge rad="112500"/>
          </a:effectLst>
        </p:spPr>
      </p:pic>
      <p:pic>
        <p:nvPicPr>
          <p:cNvPr id="80900" name="Picture 4" descr="http://www.jennifermarohasy.com/blog/archives/Daintree%20Rainforest.jpg"/>
          <p:cNvPicPr>
            <a:picLocks noChangeAspect="1" noChangeArrowheads="1"/>
          </p:cNvPicPr>
          <p:nvPr/>
        </p:nvPicPr>
        <p:blipFill>
          <a:blip r:embed="rId4" cstate="print"/>
          <a:srcRect/>
          <a:stretch>
            <a:fillRect/>
          </a:stretch>
        </p:blipFill>
        <p:spPr bwMode="auto">
          <a:xfrm>
            <a:off x="2654300" y="2971800"/>
            <a:ext cx="1841500" cy="1371600"/>
          </a:xfrm>
          <a:prstGeom prst="rect">
            <a:avLst/>
          </a:prstGeom>
          <a:ln>
            <a:noFill/>
          </a:ln>
          <a:effectLst>
            <a:softEdge rad="112500"/>
          </a:effectLst>
        </p:spPr>
      </p:pic>
      <p:pic>
        <p:nvPicPr>
          <p:cNvPr id="80902" name="Picture 6" descr="http://www.genkin.org/gallery/landscapes/forest-rainforest-waterfalls/auwf0035.jpg"/>
          <p:cNvPicPr>
            <a:picLocks noChangeAspect="1" noChangeArrowheads="1"/>
          </p:cNvPicPr>
          <p:nvPr/>
        </p:nvPicPr>
        <p:blipFill>
          <a:blip r:embed="rId5" cstate="print"/>
          <a:srcRect l="4948" t="33333" r="4330" b="5556"/>
          <a:stretch>
            <a:fillRect/>
          </a:stretch>
        </p:blipFill>
        <p:spPr bwMode="auto">
          <a:xfrm>
            <a:off x="4572000" y="2971800"/>
            <a:ext cx="1828800" cy="1371600"/>
          </a:xfrm>
          <a:prstGeom prst="rect">
            <a:avLst/>
          </a:prstGeom>
          <a:ln>
            <a:noFill/>
          </a:ln>
          <a:effectLst>
            <a:softEdge rad="112500"/>
          </a:effectLst>
        </p:spPr>
      </p:pic>
      <p:pic>
        <p:nvPicPr>
          <p:cNvPr id="80904" name="Picture 8" descr="http://kimsgalapagos.com/Personal%20pics/379%20sunrise%20over%20the%20rainforest.JPG"/>
          <p:cNvPicPr>
            <a:picLocks noChangeAspect="1" noChangeArrowheads="1"/>
          </p:cNvPicPr>
          <p:nvPr/>
        </p:nvPicPr>
        <p:blipFill>
          <a:blip r:embed="rId6" cstate="print"/>
          <a:srcRect/>
          <a:stretch>
            <a:fillRect/>
          </a:stretch>
        </p:blipFill>
        <p:spPr bwMode="auto">
          <a:xfrm>
            <a:off x="6477000" y="2971800"/>
            <a:ext cx="1828800" cy="1371600"/>
          </a:xfrm>
          <a:prstGeom prst="rect">
            <a:avLst/>
          </a:prstGeom>
          <a:ln>
            <a:noFill/>
          </a:ln>
          <a:effectLst>
            <a:softEdge rad="112500"/>
          </a:effectLst>
        </p:spPr>
      </p:pic>
      <p:pic>
        <p:nvPicPr>
          <p:cNvPr id="80906" name="Picture 10" descr="http://library.thinkquest.org/27507/Sloth4.jpg"/>
          <p:cNvPicPr>
            <a:picLocks noChangeAspect="1" noChangeArrowheads="1"/>
          </p:cNvPicPr>
          <p:nvPr/>
        </p:nvPicPr>
        <p:blipFill>
          <a:blip r:embed="rId7" cstate="print"/>
          <a:srcRect/>
          <a:stretch>
            <a:fillRect/>
          </a:stretch>
        </p:blipFill>
        <p:spPr bwMode="auto">
          <a:xfrm>
            <a:off x="749300" y="4724400"/>
            <a:ext cx="1841500" cy="1371600"/>
          </a:xfrm>
          <a:prstGeom prst="rect">
            <a:avLst/>
          </a:prstGeom>
          <a:ln>
            <a:noFill/>
          </a:ln>
          <a:effectLst>
            <a:softEdge rad="112500"/>
          </a:effectLst>
        </p:spPr>
      </p:pic>
      <p:pic>
        <p:nvPicPr>
          <p:cNvPr id="80908" name="Picture 12" descr="http://rainforest.montclair.edu/pwebrf/rainforest/Background/images/capuchin3.jpg"/>
          <p:cNvPicPr>
            <a:picLocks noChangeAspect="1" noChangeArrowheads="1"/>
          </p:cNvPicPr>
          <p:nvPr/>
        </p:nvPicPr>
        <p:blipFill>
          <a:blip r:embed="rId8" cstate="print"/>
          <a:srcRect b="28935"/>
          <a:stretch>
            <a:fillRect/>
          </a:stretch>
        </p:blipFill>
        <p:spPr bwMode="auto">
          <a:xfrm>
            <a:off x="2590800" y="4724400"/>
            <a:ext cx="1841500" cy="1371600"/>
          </a:xfrm>
          <a:prstGeom prst="rect">
            <a:avLst/>
          </a:prstGeom>
          <a:ln>
            <a:noFill/>
          </a:ln>
          <a:effectLst>
            <a:softEdge rad="112500"/>
          </a:effectLst>
        </p:spPr>
      </p:pic>
      <p:pic>
        <p:nvPicPr>
          <p:cNvPr id="80910" name="Picture 14" descr="http://www.thedailygreen.com/cm/thedailygreen/images/NX/rainforest-donation-gift-lg.jpg"/>
          <p:cNvPicPr>
            <a:picLocks noChangeAspect="1" noChangeArrowheads="1"/>
          </p:cNvPicPr>
          <p:nvPr/>
        </p:nvPicPr>
        <p:blipFill>
          <a:blip r:embed="rId9" cstate="print"/>
          <a:srcRect/>
          <a:stretch>
            <a:fillRect/>
          </a:stretch>
        </p:blipFill>
        <p:spPr bwMode="auto">
          <a:xfrm>
            <a:off x="4635500" y="4724400"/>
            <a:ext cx="1841500" cy="1371600"/>
          </a:xfrm>
          <a:prstGeom prst="rect">
            <a:avLst/>
          </a:prstGeom>
          <a:ln>
            <a:noFill/>
          </a:ln>
          <a:effectLst>
            <a:softEdge rad="112500"/>
          </a:effectLst>
        </p:spPr>
      </p:pic>
      <p:pic>
        <p:nvPicPr>
          <p:cNvPr id="80912" name="Picture 16" descr="http://www.brynmawr.edu/alumnae/images/travel/belize/jaguar.jpg"/>
          <p:cNvPicPr>
            <a:picLocks noChangeAspect="1" noChangeArrowheads="1"/>
          </p:cNvPicPr>
          <p:nvPr/>
        </p:nvPicPr>
        <p:blipFill>
          <a:blip r:embed="rId10" cstate="print"/>
          <a:srcRect t="23722" b="21611"/>
          <a:stretch>
            <a:fillRect/>
          </a:stretch>
        </p:blipFill>
        <p:spPr bwMode="auto">
          <a:xfrm>
            <a:off x="6553200" y="4724400"/>
            <a:ext cx="1841499" cy="1371600"/>
          </a:xfrm>
          <a:prstGeom prst="rect">
            <a:avLst/>
          </a:prstGeom>
          <a:ln>
            <a:noFill/>
          </a:ln>
          <a:effectLst>
            <a:softEdge rad="112500"/>
          </a:effectLst>
        </p:spPr>
      </p:pic>
      <p:grpSp>
        <p:nvGrpSpPr>
          <p:cNvPr id="21" name="Group 20"/>
          <p:cNvGrpSpPr/>
          <p:nvPr/>
        </p:nvGrpSpPr>
        <p:grpSpPr>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3" name="TextBox 22">
              <a:hlinkClick r:id="rId12" action="ppaction://hlinksldjump"/>
            </p:cNvPr>
            <p:cNvSpPr txBox="1"/>
            <p:nvPr/>
          </p:nvSpPr>
          <p:spPr>
            <a:xfrm>
              <a:off x="0" y="6260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Back to ecosystems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524000"/>
            <a:ext cx="9144000" cy="400110"/>
          </a:xfrm>
          <a:prstGeom prst="rect">
            <a:avLst/>
          </a:prstGeom>
          <a:noFill/>
        </p:spPr>
        <p:txBody>
          <a:bodyPr wrap="square" rtlCol="0">
            <a:spAutoFit/>
          </a:bodyPr>
          <a:lstStyle/>
          <a:p>
            <a:pPr algn="ctr"/>
            <a:r>
              <a:rPr lang="en-US" sz="2000" dirty="0" smtClean="0">
                <a:latin typeface="Calibri" pitchFamily="34" charset="0"/>
              </a:rPr>
              <a:t>Location: North America, Europe, Asia and Australia</a:t>
            </a:r>
            <a:endParaRPr lang="en-US" sz="2000" dirty="0">
              <a:latin typeface="Calibri" pitchFamily="34" charset="0"/>
            </a:endParaRPr>
          </a:p>
        </p:txBody>
      </p:sp>
      <p:grpSp>
        <p:nvGrpSpPr>
          <p:cNvPr id="2" name="Group 8"/>
          <p:cNvGrpSpPr/>
          <p:nvPr/>
        </p:nvGrpSpPr>
        <p:grpSpPr>
          <a:xfrm>
            <a:off x="0" y="304800"/>
            <a:ext cx="9144000" cy="861774"/>
            <a:chOff x="0" y="685800"/>
            <a:chExt cx="9144000" cy="861774"/>
          </a:xfrm>
        </p:grpSpPr>
        <p:sp>
          <p:nvSpPr>
            <p:cNvPr id="7" name="Rectangle 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85800"/>
              <a:ext cx="9144000" cy="861774"/>
            </a:xfrm>
            <a:prstGeom prst="rect">
              <a:avLst/>
            </a:prstGeom>
            <a:noFill/>
          </p:spPr>
          <p:txBody>
            <a:bodyPr wrap="squar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Temperate </a:t>
              </a: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p:cNvSpPr txBox="1"/>
          <p:nvPr/>
        </p:nvSpPr>
        <p:spPr>
          <a:xfrm>
            <a:off x="0" y="2133600"/>
            <a:ext cx="9144000" cy="400110"/>
          </a:xfrm>
          <a:prstGeom prst="rect">
            <a:avLst/>
          </a:prstGeom>
          <a:noFill/>
        </p:spPr>
        <p:txBody>
          <a:bodyPr wrap="square" rtlCol="0">
            <a:spAutoFit/>
          </a:bodyPr>
          <a:lstStyle/>
          <a:p>
            <a:pPr algn="ctr"/>
            <a:r>
              <a:rPr lang="en-US" sz="2000" dirty="0" smtClean="0">
                <a:latin typeface="Calibri" pitchFamily="34" charset="0"/>
              </a:rPr>
              <a:t>Climate: Warm/hot summers and cool/cold winters. Average rain and snow.</a:t>
            </a:r>
            <a:endParaRPr lang="en-US" sz="2000" dirty="0">
              <a:latin typeface="Calibri" pitchFamily="34" charset="0"/>
            </a:endParaRPr>
          </a:p>
        </p:txBody>
      </p:sp>
      <p:sp>
        <p:nvSpPr>
          <p:cNvPr id="11" name="TextBox 10"/>
          <p:cNvSpPr txBox="1"/>
          <p:nvPr/>
        </p:nvSpPr>
        <p:spPr>
          <a:xfrm>
            <a:off x="0" y="2667000"/>
            <a:ext cx="9144000" cy="400110"/>
          </a:xfrm>
          <a:prstGeom prst="rect">
            <a:avLst/>
          </a:prstGeom>
          <a:noFill/>
        </p:spPr>
        <p:txBody>
          <a:bodyPr wrap="square" rtlCol="0">
            <a:spAutoFit/>
          </a:bodyPr>
          <a:lstStyle/>
          <a:p>
            <a:pPr algn="ctr"/>
            <a:r>
              <a:rPr lang="en-US" sz="2000" dirty="0" smtClean="0">
                <a:latin typeface="Calibri" pitchFamily="34" charset="0"/>
              </a:rPr>
              <a:t>Landscape:</a:t>
            </a:r>
            <a:endParaRPr lang="en-US" sz="2000" dirty="0">
              <a:latin typeface="Calibri" pitchFamily="34" charset="0"/>
            </a:endParaRPr>
          </a:p>
        </p:txBody>
      </p:sp>
      <p:sp>
        <p:nvSpPr>
          <p:cNvPr id="15" name="TextBox 14"/>
          <p:cNvSpPr txBox="1"/>
          <p:nvPr/>
        </p:nvSpPr>
        <p:spPr>
          <a:xfrm>
            <a:off x="0" y="4419600"/>
            <a:ext cx="9144000" cy="400110"/>
          </a:xfrm>
          <a:prstGeom prst="rect">
            <a:avLst/>
          </a:prstGeom>
          <a:noFill/>
        </p:spPr>
        <p:txBody>
          <a:bodyPr wrap="square" rtlCol="0">
            <a:spAutoFit/>
          </a:bodyPr>
          <a:lstStyle/>
          <a:p>
            <a:pPr algn="ctr"/>
            <a:r>
              <a:rPr lang="en-US" sz="2000" dirty="0" smtClean="0">
                <a:latin typeface="Calibri" pitchFamily="34" charset="0"/>
              </a:rPr>
              <a:t>Animals:</a:t>
            </a:r>
            <a:endParaRPr lang="en-US" sz="2000" dirty="0">
              <a:latin typeface="Calibri" pitchFamily="34" charset="0"/>
            </a:endParaRPr>
          </a:p>
        </p:txBody>
      </p:sp>
      <p:sp>
        <p:nvSpPr>
          <p:cNvPr id="6148" name="AutoShape 4"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http://www.nasa.gov/images/content/231290main_permafrostearth_HI.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http://www.nasa.gov/images/content/231290main_permafrostearth_H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0" name="Picture 2" descr="http://accad.osu.edu/womenandtech/2009/researchpages/images/white_tailed_deer_buck2.jpg"/>
          <p:cNvPicPr>
            <a:picLocks noChangeAspect="1" noChangeArrowheads="1"/>
          </p:cNvPicPr>
          <p:nvPr/>
        </p:nvPicPr>
        <p:blipFill>
          <a:blip r:embed="rId3" cstate="print"/>
          <a:srcRect b="17824"/>
          <a:stretch>
            <a:fillRect/>
          </a:stretch>
        </p:blipFill>
        <p:spPr bwMode="auto">
          <a:xfrm>
            <a:off x="762000" y="4724400"/>
            <a:ext cx="1841500" cy="1371600"/>
          </a:xfrm>
          <a:prstGeom prst="rect">
            <a:avLst/>
          </a:prstGeom>
          <a:ln>
            <a:noFill/>
          </a:ln>
          <a:effectLst>
            <a:softEdge rad="112500"/>
          </a:effectLst>
        </p:spPr>
      </p:pic>
      <p:pic>
        <p:nvPicPr>
          <p:cNvPr id="78852" name="Picture 4" descr="http://www.huntington.edu/thornhill/images/wildlifephotos/mammals/skunk.jpg"/>
          <p:cNvPicPr>
            <a:picLocks noChangeAspect="1" noChangeArrowheads="1"/>
          </p:cNvPicPr>
          <p:nvPr/>
        </p:nvPicPr>
        <p:blipFill>
          <a:blip r:embed="rId4" cstate="print"/>
          <a:srcRect/>
          <a:stretch>
            <a:fillRect/>
          </a:stretch>
        </p:blipFill>
        <p:spPr bwMode="auto">
          <a:xfrm>
            <a:off x="2667000" y="4724400"/>
            <a:ext cx="1917700" cy="1371600"/>
          </a:xfrm>
          <a:prstGeom prst="rect">
            <a:avLst/>
          </a:prstGeom>
          <a:ln>
            <a:noFill/>
          </a:ln>
          <a:effectLst>
            <a:softEdge rad="112500"/>
          </a:effectLst>
        </p:spPr>
      </p:pic>
      <p:pic>
        <p:nvPicPr>
          <p:cNvPr id="78854" name="Picture 6" descr="http://www.loomcom.com/raccoons/gallery/jpegs/raccoon1.jpg"/>
          <p:cNvPicPr>
            <a:picLocks noChangeAspect="1" noChangeArrowheads="1"/>
          </p:cNvPicPr>
          <p:nvPr/>
        </p:nvPicPr>
        <p:blipFill>
          <a:blip r:embed="rId5" cstate="print"/>
          <a:srcRect/>
          <a:stretch>
            <a:fillRect/>
          </a:stretch>
        </p:blipFill>
        <p:spPr bwMode="auto">
          <a:xfrm>
            <a:off x="4572000" y="4724400"/>
            <a:ext cx="1828800" cy="1371600"/>
          </a:xfrm>
          <a:prstGeom prst="rect">
            <a:avLst/>
          </a:prstGeom>
          <a:ln>
            <a:noFill/>
          </a:ln>
          <a:effectLst>
            <a:softEdge rad="112500"/>
          </a:effectLst>
        </p:spPr>
      </p:pic>
      <p:pic>
        <p:nvPicPr>
          <p:cNvPr id="78858" name="Picture 10" descr="http://mayo.personcounty.net/Wildlife%20Page/Red%20Tail%20Hawk.jpg"/>
          <p:cNvPicPr>
            <a:picLocks noChangeAspect="1" noChangeArrowheads="1"/>
          </p:cNvPicPr>
          <p:nvPr/>
        </p:nvPicPr>
        <p:blipFill>
          <a:blip r:embed="rId6" cstate="print"/>
          <a:srcRect t="-5556" b="11111"/>
          <a:stretch>
            <a:fillRect/>
          </a:stretch>
        </p:blipFill>
        <p:spPr bwMode="auto">
          <a:xfrm>
            <a:off x="6400800" y="4648200"/>
            <a:ext cx="1949824" cy="1371600"/>
          </a:xfrm>
          <a:prstGeom prst="rect">
            <a:avLst/>
          </a:prstGeom>
          <a:ln>
            <a:noFill/>
          </a:ln>
          <a:effectLst>
            <a:softEdge rad="112500"/>
          </a:effectLst>
        </p:spPr>
      </p:pic>
      <p:pic>
        <p:nvPicPr>
          <p:cNvPr id="78860" name="Picture 12" descr="http://www.expedition360.com/australia_lessons_environmental/mitchell_river_banks.jpg"/>
          <p:cNvPicPr>
            <a:picLocks noChangeAspect="1" noChangeArrowheads="1"/>
          </p:cNvPicPr>
          <p:nvPr/>
        </p:nvPicPr>
        <p:blipFill>
          <a:blip r:embed="rId7" cstate="print"/>
          <a:srcRect/>
          <a:stretch>
            <a:fillRect/>
          </a:stretch>
        </p:blipFill>
        <p:spPr bwMode="auto">
          <a:xfrm>
            <a:off x="760716" y="2971800"/>
            <a:ext cx="1830084" cy="1371600"/>
          </a:xfrm>
          <a:prstGeom prst="rect">
            <a:avLst/>
          </a:prstGeom>
          <a:ln>
            <a:noFill/>
          </a:ln>
          <a:effectLst>
            <a:softEdge rad="112500"/>
          </a:effectLst>
        </p:spPr>
      </p:pic>
      <p:pic>
        <p:nvPicPr>
          <p:cNvPr id="78862" name="Picture 14" descr="http://media-2.web.britannica.com/eb-media/00/114500-004-FD8FDDD8.jpg"/>
          <p:cNvPicPr>
            <a:picLocks noChangeAspect="1" noChangeArrowheads="1"/>
          </p:cNvPicPr>
          <p:nvPr/>
        </p:nvPicPr>
        <p:blipFill>
          <a:blip r:embed="rId8" cstate="print"/>
          <a:srcRect/>
          <a:stretch>
            <a:fillRect/>
          </a:stretch>
        </p:blipFill>
        <p:spPr bwMode="auto">
          <a:xfrm>
            <a:off x="4559301" y="2971800"/>
            <a:ext cx="1917699" cy="1371600"/>
          </a:xfrm>
          <a:prstGeom prst="rect">
            <a:avLst/>
          </a:prstGeom>
          <a:ln>
            <a:noFill/>
          </a:ln>
          <a:effectLst>
            <a:softEdge rad="112500"/>
          </a:effectLst>
        </p:spPr>
      </p:pic>
      <p:pic>
        <p:nvPicPr>
          <p:cNvPr id="78864" name="Picture 16" descr="http://www.tjhsst.edu/~dhyatt/fall/fall7.jpg"/>
          <p:cNvPicPr>
            <a:picLocks noChangeAspect="1" noChangeArrowheads="1"/>
          </p:cNvPicPr>
          <p:nvPr/>
        </p:nvPicPr>
        <p:blipFill>
          <a:blip r:embed="rId9" cstate="print"/>
          <a:srcRect/>
          <a:stretch>
            <a:fillRect/>
          </a:stretch>
        </p:blipFill>
        <p:spPr bwMode="auto">
          <a:xfrm>
            <a:off x="2654301" y="2971800"/>
            <a:ext cx="1917699" cy="1371600"/>
          </a:xfrm>
          <a:prstGeom prst="rect">
            <a:avLst/>
          </a:prstGeom>
          <a:ln>
            <a:noFill/>
          </a:ln>
          <a:effectLst>
            <a:softEdge rad="112500"/>
          </a:effectLst>
        </p:spPr>
      </p:pic>
      <p:pic>
        <p:nvPicPr>
          <p:cNvPr id="78866" name="Picture 18" descr="http://www.stockpix.com/image/2924.jpg"/>
          <p:cNvPicPr>
            <a:picLocks noChangeAspect="1" noChangeArrowheads="1"/>
          </p:cNvPicPr>
          <p:nvPr/>
        </p:nvPicPr>
        <p:blipFill>
          <a:blip r:embed="rId10" cstate="print"/>
          <a:srcRect/>
          <a:stretch>
            <a:fillRect/>
          </a:stretch>
        </p:blipFill>
        <p:spPr bwMode="auto">
          <a:xfrm>
            <a:off x="6477000" y="2971800"/>
            <a:ext cx="1917700" cy="1371600"/>
          </a:xfrm>
          <a:prstGeom prst="rect">
            <a:avLst/>
          </a:prstGeom>
          <a:ln>
            <a:noFill/>
          </a:ln>
          <a:effectLst>
            <a:softEdge rad="112500"/>
          </a:effectLst>
        </p:spPr>
      </p:pic>
      <p:grpSp>
        <p:nvGrpSpPr>
          <p:cNvPr id="21" name="Group 20"/>
          <p:cNvGrpSpPr/>
          <p:nvPr/>
        </p:nvGrpSpPr>
        <p:grpSpPr>
          <a:xfrm>
            <a:off x="0" y="6248400"/>
            <a:ext cx="9144000" cy="457200"/>
            <a:chOff x="0" y="6248400"/>
            <a:chExt cx="9144000" cy="457200"/>
          </a:xfrm>
        </p:grpSpPr>
        <p:sp>
          <p:nvSpPr>
            <p:cNvPr id="22" name="Rounded Rectangle 21">
              <a:hlinkClick r:id="rId11" action="ppaction://hlinksldjump"/>
            </p:cNvPr>
            <p:cNvSpPr/>
            <p:nvPr/>
          </p:nvSpPr>
          <p:spPr>
            <a:xfrm>
              <a:off x="3429000" y="6248400"/>
              <a:ext cx="2286000" cy="4572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23" name="TextBox 22">
              <a:hlinkClick r:id="rId12" action="ppaction://hlinksldjump"/>
            </p:cNvPr>
            <p:cNvSpPr txBox="1"/>
            <p:nvPr/>
          </p:nvSpPr>
          <p:spPr>
            <a:xfrm>
              <a:off x="0" y="6260068"/>
              <a:ext cx="9144000" cy="369332"/>
            </a:xfrm>
            <a:prstGeom prst="rect">
              <a:avLst/>
            </a:prstGeom>
            <a:noFill/>
          </p:spPr>
          <p:txBody>
            <a:bodyPr wrap="square" rtlCol="0">
              <a:spAutoFit/>
            </a:bodyPr>
            <a:lstStyle/>
            <a:p>
              <a:pPr algn="ctr"/>
              <a:r>
                <a:rPr lang="en-US" b="1" dirty="0" smtClean="0">
                  <a:effectLst>
                    <a:outerShdw blurRad="50800" dist="38100" dir="2700000" algn="tl" rotWithShape="0">
                      <a:prstClr val="black">
                        <a:alpha val="40000"/>
                      </a:prstClr>
                    </a:outerShdw>
                  </a:effectLst>
                </a:rPr>
                <a:t>Back to ecosystems</a:t>
              </a:r>
              <a:endParaRPr lang="en-US" b="1" dirty="0">
                <a:effectLst>
                  <a:outerShdw blurRad="50800" dist="38100" dir="2700000" algn="tl" rotWithShape="0">
                    <a:prstClr val="black">
                      <a:alpha val="40000"/>
                    </a:prstClr>
                  </a:outerShdw>
                </a:effectLst>
              </a:endParaRPr>
            </a:p>
          </p:txBody>
        </p:sp>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048000"/>
            <a:ext cx="9144000" cy="400110"/>
          </a:xfrm>
          <a:prstGeom prst="rect">
            <a:avLst/>
          </a:prstGeom>
          <a:noFill/>
        </p:spPr>
        <p:txBody>
          <a:bodyPr wrap="square" rtlCol="0">
            <a:spAutoFit/>
          </a:bodyPr>
          <a:lstStyle/>
          <a:p>
            <a:pPr algn="ctr"/>
            <a:r>
              <a:rPr lang="en-US" sz="2000" dirty="0" smtClean="0">
                <a:latin typeface="Calibri" pitchFamily="34" charset="0"/>
              </a:rPr>
              <a:t>Which ecosystem has warm/hot summers and cool/cold winters?</a:t>
            </a:r>
            <a:endParaRPr lang="en-US" sz="2000" dirty="0">
              <a:latin typeface="Calibri" pitchFamily="34" charset="0"/>
            </a:endParaRPr>
          </a:p>
        </p:txBody>
      </p:sp>
      <p:sp>
        <p:nvSpPr>
          <p:cNvPr id="12" name="TextBox 11">
            <a:hlinkClick r:id="rId3" action="ppaction://hlinksldjump"/>
          </p:cNvPr>
          <p:cNvSpPr txBox="1"/>
          <p:nvPr/>
        </p:nvSpPr>
        <p:spPr>
          <a:xfrm>
            <a:off x="0" y="3886200"/>
            <a:ext cx="9144000" cy="369332"/>
          </a:xfrm>
          <a:prstGeom prst="rect">
            <a:avLst/>
          </a:prstGeom>
          <a:noFill/>
        </p:spPr>
        <p:txBody>
          <a:bodyPr wrap="square" rtlCol="0">
            <a:spAutoFit/>
          </a:bodyPr>
          <a:lstStyle/>
          <a:p>
            <a:pPr algn="ctr"/>
            <a:r>
              <a:rPr lang="en-US" dirty="0" smtClean="0">
                <a:latin typeface="Calibri" pitchFamily="34" charset="0"/>
              </a:rPr>
              <a:t>A. Temperate ecosystem</a:t>
            </a:r>
            <a:endParaRPr lang="en-US" dirty="0">
              <a:latin typeface="Calibri" pitchFamily="34" charset="0"/>
            </a:endParaRPr>
          </a:p>
        </p:txBody>
      </p:sp>
      <p:sp>
        <p:nvSpPr>
          <p:cNvPr id="14" name="TextBox 13">
            <a:hlinkClick r:id="rId4" action="ppaction://hlinksldjump"/>
          </p:cNvPr>
          <p:cNvSpPr txBox="1"/>
          <p:nvPr/>
        </p:nvSpPr>
        <p:spPr>
          <a:xfrm>
            <a:off x="0" y="4800600"/>
            <a:ext cx="9144000" cy="369332"/>
          </a:xfrm>
          <a:prstGeom prst="rect">
            <a:avLst/>
          </a:prstGeom>
          <a:noFill/>
        </p:spPr>
        <p:txBody>
          <a:bodyPr wrap="square" rtlCol="0">
            <a:spAutoFit/>
          </a:bodyPr>
          <a:lstStyle/>
          <a:p>
            <a:pPr algn="ctr"/>
            <a:r>
              <a:rPr lang="en-US" dirty="0" smtClean="0">
                <a:latin typeface="Calibri" pitchFamily="34" charset="0"/>
              </a:rPr>
              <a:t>C. Grassland </a:t>
            </a:r>
            <a:r>
              <a:rPr lang="en-US" dirty="0" smtClean="0">
                <a:latin typeface="Calibri" pitchFamily="34" charset="0"/>
              </a:rPr>
              <a:t>savanna </a:t>
            </a:r>
            <a:r>
              <a:rPr lang="en-US" dirty="0" smtClean="0">
                <a:latin typeface="Calibri" pitchFamily="34" charset="0"/>
              </a:rPr>
              <a:t>ecosystem</a:t>
            </a:r>
            <a:endParaRPr lang="en-US" dirty="0">
              <a:latin typeface="Calibri" pitchFamily="34" charset="0"/>
            </a:endParaRPr>
          </a:p>
        </p:txBody>
      </p:sp>
      <p:grpSp>
        <p:nvGrpSpPr>
          <p:cNvPr id="16" name="Group 15"/>
          <p:cNvGrpSpPr/>
          <p:nvPr/>
        </p:nvGrpSpPr>
        <p:grpSpPr>
          <a:xfrm>
            <a:off x="0" y="1371600"/>
            <a:ext cx="9144000" cy="861774"/>
            <a:chOff x="0" y="685800"/>
            <a:chExt cx="9144000" cy="861774"/>
          </a:xfrm>
        </p:grpSpPr>
        <p:sp>
          <p:nvSpPr>
            <p:cNvPr id="17" name="Rectangle 16"/>
            <p:cNvSpPr/>
            <p:nvPr/>
          </p:nvSpPr>
          <p:spPr>
            <a:xfrm>
              <a:off x="0" y="76200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685800"/>
              <a:ext cx="9144000" cy="861774"/>
            </a:xfrm>
            <a:prstGeom prst="rect">
              <a:avLst/>
            </a:prstGeom>
            <a:noFill/>
          </p:spPr>
          <p:txBody>
            <a:bodyPr wrap="squar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Ecosystem Quiz</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9" name="TextBox 8">
            <a:hlinkClick r:id="rId4" action="ppaction://hlinksldjump"/>
          </p:cNvPr>
          <p:cNvSpPr txBox="1"/>
          <p:nvPr/>
        </p:nvSpPr>
        <p:spPr>
          <a:xfrm>
            <a:off x="0" y="4355068"/>
            <a:ext cx="9144000" cy="369332"/>
          </a:xfrm>
          <a:prstGeom prst="rect">
            <a:avLst/>
          </a:prstGeom>
          <a:noFill/>
        </p:spPr>
        <p:txBody>
          <a:bodyPr wrap="square" rtlCol="0">
            <a:spAutoFit/>
          </a:bodyPr>
          <a:lstStyle/>
          <a:p>
            <a:pPr algn="ctr"/>
            <a:r>
              <a:rPr lang="en-US" dirty="0" smtClean="0">
                <a:latin typeface="Calibri" pitchFamily="34" charset="0"/>
              </a:rPr>
              <a:t>B. Rainforest ecosystem</a:t>
            </a:r>
            <a:endParaRPr lang="en-US" dirty="0">
              <a:latin typeface="Calibri" pitchFamily="34" charset="0"/>
            </a:endParaRP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2657</TotalTime>
  <Words>714</Words>
  <Application>Microsoft Office PowerPoint</Application>
  <PresentationFormat>On-screen Show (4:3)</PresentationFormat>
  <Paragraphs>183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Third Grade Standards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Lindsay Wasik</dc:creator>
  <cp:lastModifiedBy>Lindsay Wasik</cp:lastModifiedBy>
  <cp:revision>61</cp:revision>
  <dcterms:created xsi:type="dcterms:W3CDTF">2009-11-04T15:29:28Z</dcterms:created>
  <dcterms:modified xsi:type="dcterms:W3CDTF">2009-11-06T02:39:12Z</dcterms:modified>
</cp:coreProperties>
</file>